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8"/>
  </p:notesMasterIdLst>
  <p:handoutMasterIdLst>
    <p:handoutMasterId r:id="rId29"/>
  </p:handoutMasterIdLst>
  <p:sldIdLst>
    <p:sldId id="257" r:id="rId2"/>
    <p:sldId id="28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9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9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0FAD6FD9-1798-A945-A58E-C4B0D220D727}" type="slidenum">
              <a:rPr lang="en-US" sz="1300"/>
              <a:pPr eaLnBrk="1" hangingPunct="1"/>
              <a:t>1</a:t>
            </a:fld>
            <a:endParaRPr lang="en-US" sz="13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575830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A60B3F2B-7EB6-D04C-95BC-48D4E25D5089}" type="slidenum">
              <a:rPr lang="en-US" sz="1300"/>
              <a:pPr eaLnBrk="1" hangingPunct="1"/>
              <a:t>11</a:t>
            </a:fld>
            <a:endParaRPr lang="en-US" sz="1300"/>
          </a:p>
        </p:txBody>
      </p:sp>
      <p:sp>
        <p:nvSpPr>
          <p:cNvPr id="38915"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8916"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4178942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4714CE26-4038-F743-A37F-AEEA1DFC22EE}" type="slidenum">
              <a:rPr lang="en-US" sz="1300"/>
              <a:pPr eaLnBrk="1" hangingPunct="1"/>
              <a:t>12</a:t>
            </a:fld>
            <a:endParaRPr lang="en-US" sz="1300"/>
          </a:p>
        </p:txBody>
      </p:sp>
      <p:sp>
        <p:nvSpPr>
          <p:cNvPr id="39939"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9940"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5670040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2D46858F-62E3-5140-9FAB-D1459005185B}" type="slidenum">
              <a:rPr lang="en-US" sz="1300"/>
              <a:pPr eaLnBrk="1" hangingPunct="1"/>
              <a:t>13</a:t>
            </a:fld>
            <a:endParaRPr lang="en-US" sz="1300"/>
          </a:p>
        </p:txBody>
      </p:sp>
      <p:sp>
        <p:nvSpPr>
          <p:cNvPr id="4096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096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86423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4BE859A1-BFD8-0E4A-A1A8-EA4C9949F7B8}" type="slidenum">
              <a:rPr lang="en-US" sz="1300"/>
              <a:pPr eaLnBrk="1" hangingPunct="1"/>
              <a:t>14</a:t>
            </a:fld>
            <a:endParaRPr lang="en-US" sz="1300"/>
          </a:p>
        </p:txBody>
      </p:sp>
      <p:sp>
        <p:nvSpPr>
          <p:cNvPr id="41987" name="Rectangle 2"/>
          <p:cNvSpPr>
            <a:spLocks noGrp="1" noRot="1" noChangeAspect="1" noChangeArrowheads="1" noTextEdit="1"/>
          </p:cNvSpPr>
          <p:nvPr>
            <p:ph type="sldImg"/>
          </p:nvPr>
        </p:nvSpPr>
        <p:spPr>
          <a:xfrm>
            <a:off x="1268413" y="728663"/>
            <a:ext cx="4778375" cy="3584575"/>
          </a:xfrm>
          <a:ln/>
        </p:spPr>
      </p:sp>
      <p:sp>
        <p:nvSpPr>
          <p:cNvPr id="41988"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361971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2D28E65B-2E72-9541-9AC7-DBE42422698C}" type="slidenum">
              <a:rPr lang="en-US" sz="1300"/>
              <a:pPr eaLnBrk="1" hangingPunct="1"/>
              <a:t>15</a:t>
            </a:fld>
            <a:endParaRPr lang="en-US" sz="1300"/>
          </a:p>
        </p:txBody>
      </p:sp>
      <p:sp>
        <p:nvSpPr>
          <p:cNvPr id="43011" name="Rectangle 2"/>
          <p:cNvSpPr>
            <a:spLocks noGrp="1" noRot="1" noChangeAspect="1" noChangeArrowheads="1" noTextEdit="1"/>
          </p:cNvSpPr>
          <p:nvPr>
            <p:ph type="sldImg"/>
          </p:nvPr>
        </p:nvSpPr>
        <p:spPr>
          <a:xfrm>
            <a:off x="1268413" y="728663"/>
            <a:ext cx="4778375" cy="3584575"/>
          </a:xfrm>
          <a:ln/>
        </p:spPr>
      </p:sp>
      <p:sp>
        <p:nvSpPr>
          <p:cNvPr id="43012"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048557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8A088D59-D477-DC48-9F51-4579D0806471}" type="slidenum">
              <a:rPr lang="en-US" sz="1300"/>
              <a:pPr eaLnBrk="1" hangingPunct="1"/>
              <a:t>16</a:t>
            </a:fld>
            <a:endParaRPr lang="en-US" sz="1300"/>
          </a:p>
        </p:txBody>
      </p:sp>
      <p:sp>
        <p:nvSpPr>
          <p:cNvPr id="44035" name="Rectangle 2"/>
          <p:cNvSpPr>
            <a:spLocks noGrp="1" noRot="1" noChangeAspect="1" noChangeArrowheads="1" noTextEdit="1"/>
          </p:cNvSpPr>
          <p:nvPr>
            <p:ph type="sldImg"/>
          </p:nvPr>
        </p:nvSpPr>
        <p:spPr>
          <a:xfrm>
            <a:off x="1268413" y="728663"/>
            <a:ext cx="4778375" cy="3584575"/>
          </a:xfrm>
          <a:ln/>
        </p:spPr>
      </p:sp>
      <p:sp>
        <p:nvSpPr>
          <p:cNvPr id="44036"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5413337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DB843383-DAAB-CF4E-81A3-6F1408A11AC2}" type="slidenum">
              <a:rPr lang="en-US" sz="1300"/>
              <a:pPr eaLnBrk="1" hangingPunct="1"/>
              <a:t>17</a:t>
            </a:fld>
            <a:endParaRPr lang="en-US" sz="1300"/>
          </a:p>
        </p:txBody>
      </p:sp>
      <p:sp>
        <p:nvSpPr>
          <p:cNvPr id="45059" name="Rectangle 2"/>
          <p:cNvSpPr>
            <a:spLocks noGrp="1" noRot="1" noChangeAspect="1" noChangeArrowheads="1" noTextEdit="1"/>
          </p:cNvSpPr>
          <p:nvPr>
            <p:ph type="sldImg"/>
          </p:nvPr>
        </p:nvSpPr>
        <p:spPr>
          <a:xfrm>
            <a:off x="1268413" y="728663"/>
            <a:ext cx="4778375" cy="3584575"/>
          </a:xfrm>
          <a:ln/>
        </p:spPr>
      </p:sp>
      <p:sp>
        <p:nvSpPr>
          <p:cNvPr id="45060"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410184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5B84DF67-D0D4-C448-A970-5EDC3788986F}" type="slidenum">
              <a:rPr lang="en-US" sz="1300"/>
              <a:pPr eaLnBrk="1" hangingPunct="1"/>
              <a:t>18</a:t>
            </a:fld>
            <a:endParaRPr lang="en-US" sz="1300"/>
          </a:p>
        </p:txBody>
      </p:sp>
      <p:sp>
        <p:nvSpPr>
          <p:cNvPr id="4608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608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3687249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2F677FBE-DC0D-C043-BF72-489CCC3D78D6}" type="slidenum">
              <a:rPr lang="en-US" sz="1300"/>
              <a:pPr eaLnBrk="1" hangingPunct="1"/>
              <a:t>19</a:t>
            </a:fld>
            <a:endParaRPr lang="en-US" sz="1300"/>
          </a:p>
        </p:txBody>
      </p:sp>
      <p:sp>
        <p:nvSpPr>
          <p:cNvPr id="47107"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7108"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97451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E79AFB9F-90E1-054D-B1E8-DCB3114D2736}" type="slidenum">
              <a:rPr lang="en-US" sz="1300"/>
              <a:pPr eaLnBrk="1" hangingPunct="1"/>
              <a:t>20</a:t>
            </a:fld>
            <a:endParaRPr lang="en-US" sz="1300"/>
          </a:p>
        </p:txBody>
      </p:sp>
      <p:sp>
        <p:nvSpPr>
          <p:cNvPr id="48131"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8132"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3268211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30C6A86D-E667-3449-808F-87D3C36EBF2D}" type="slidenum">
              <a:rPr lang="en-US" sz="1300"/>
              <a:pPr eaLnBrk="1" hangingPunct="1"/>
              <a:t>3</a:t>
            </a:fld>
            <a:endParaRPr lang="en-US" sz="1300"/>
          </a:p>
        </p:txBody>
      </p:sp>
      <p:sp>
        <p:nvSpPr>
          <p:cNvPr id="3072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072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39597901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8457008D-EC17-8F4A-9138-4B3EF4CAEF2C}" type="slidenum">
              <a:rPr lang="en-US" sz="1300"/>
              <a:pPr eaLnBrk="1" hangingPunct="1"/>
              <a:t>21</a:t>
            </a:fld>
            <a:endParaRPr lang="en-US" sz="1300"/>
          </a:p>
        </p:txBody>
      </p:sp>
      <p:sp>
        <p:nvSpPr>
          <p:cNvPr id="49155"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49156"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39848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A02CD401-4662-AE4B-B681-24F7B8A7CC22}" type="slidenum">
              <a:rPr lang="en-US" sz="1300"/>
              <a:pPr eaLnBrk="1" hangingPunct="1"/>
              <a:t>22</a:t>
            </a:fld>
            <a:endParaRPr lang="en-US" sz="1300"/>
          </a:p>
        </p:txBody>
      </p:sp>
      <p:sp>
        <p:nvSpPr>
          <p:cNvPr id="50179"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50180"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3291005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7762316E-8DA4-8542-8CEE-C5266F5ED5D5}" type="slidenum">
              <a:rPr lang="en-US" sz="1300"/>
              <a:pPr eaLnBrk="1" hangingPunct="1"/>
              <a:t>23</a:t>
            </a:fld>
            <a:endParaRPr lang="en-US" sz="1300"/>
          </a:p>
        </p:txBody>
      </p:sp>
      <p:sp>
        <p:nvSpPr>
          <p:cNvPr id="51203"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51204"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33509859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1785" eaLnBrk="0" hangingPunct="0">
              <a:defRPr sz="1100">
                <a:solidFill>
                  <a:schemeClr val="tx1"/>
                </a:solidFill>
                <a:latin typeface="Arial" charset="0"/>
                <a:ea typeface="ＭＳ Ｐゴシック" charset="0"/>
                <a:cs typeface="ＭＳ Ｐゴシック" charset="0"/>
              </a:defRPr>
            </a:lvl1pPr>
            <a:lvl2pPr marL="785372" indent="-302066" defTabSz="991785" eaLnBrk="0" hangingPunct="0">
              <a:defRPr sz="1100">
                <a:solidFill>
                  <a:schemeClr val="tx1"/>
                </a:solidFill>
                <a:latin typeface="Arial" charset="0"/>
                <a:ea typeface="ＭＳ Ｐゴシック" charset="0"/>
              </a:defRPr>
            </a:lvl2pPr>
            <a:lvl3pPr marL="1208265" indent="-241653" defTabSz="991785" eaLnBrk="0" hangingPunct="0">
              <a:defRPr sz="1100">
                <a:solidFill>
                  <a:schemeClr val="tx1"/>
                </a:solidFill>
                <a:latin typeface="Arial" charset="0"/>
                <a:ea typeface="ＭＳ Ｐゴシック" charset="0"/>
              </a:defRPr>
            </a:lvl3pPr>
            <a:lvl4pPr marL="1691571" indent="-241653" defTabSz="991785" eaLnBrk="0" hangingPunct="0">
              <a:defRPr sz="1100">
                <a:solidFill>
                  <a:schemeClr val="tx1"/>
                </a:solidFill>
                <a:latin typeface="Arial" charset="0"/>
                <a:ea typeface="ＭＳ Ｐゴシック" charset="0"/>
              </a:defRPr>
            </a:lvl4pPr>
            <a:lvl5pPr marL="2174878" indent="-241653" defTabSz="991785" eaLnBrk="0" hangingPunct="0">
              <a:defRPr sz="1100">
                <a:solidFill>
                  <a:schemeClr val="tx1"/>
                </a:solidFill>
                <a:latin typeface="Arial" charset="0"/>
                <a:ea typeface="ＭＳ Ｐゴシック" charset="0"/>
              </a:defRPr>
            </a:lvl5pPr>
            <a:lvl6pPr marL="2658184" indent="-241653" defTabSz="991785" eaLnBrk="0" fontAlgn="base" hangingPunct="0">
              <a:spcBef>
                <a:spcPct val="0"/>
              </a:spcBef>
              <a:spcAft>
                <a:spcPct val="0"/>
              </a:spcAft>
              <a:defRPr sz="1100">
                <a:solidFill>
                  <a:schemeClr val="tx1"/>
                </a:solidFill>
                <a:latin typeface="Arial" charset="0"/>
                <a:ea typeface="ＭＳ Ｐゴシック" charset="0"/>
              </a:defRPr>
            </a:lvl6pPr>
            <a:lvl7pPr marL="3141490" indent="-241653" defTabSz="991785" eaLnBrk="0" fontAlgn="base" hangingPunct="0">
              <a:spcBef>
                <a:spcPct val="0"/>
              </a:spcBef>
              <a:spcAft>
                <a:spcPct val="0"/>
              </a:spcAft>
              <a:defRPr sz="1100">
                <a:solidFill>
                  <a:schemeClr val="tx1"/>
                </a:solidFill>
                <a:latin typeface="Arial" charset="0"/>
                <a:ea typeface="ＭＳ Ｐゴシック" charset="0"/>
              </a:defRPr>
            </a:lvl7pPr>
            <a:lvl8pPr marL="3624796" indent="-241653" defTabSz="991785" eaLnBrk="0" fontAlgn="base" hangingPunct="0">
              <a:spcBef>
                <a:spcPct val="0"/>
              </a:spcBef>
              <a:spcAft>
                <a:spcPct val="0"/>
              </a:spcAft>
              <a:defRPr sz="1100">
                <a:solidFill>
                  <a:schemeClr val="tx1"/>
                </a:solidFill>
                <a:latin typeface="Arial" charset="0"/>
                <a:ea typeface="ＭＳ Ｐゴシック" charset="0"/>
              </a:defRPr>
            </a:lvl8pPr>
            <a:lvl9pPr marL="4108102" indent="-241653" defTabSz="991785" eaLnBrk="0" fontAlgn="base" hangingPunct="0">
              <a:spcBef>
                <a:spcPct val="0"/>
              </a:spcBef>
              <a:spcAft>
                <a:spcPct val="0"/>
              </a:spcAft>
              <a:defRPr sz="1100">
                <a:solidFill>
                  <a:schemeClr val="tx1"/>
                </a:solidFill>
                <a:latin typeface="Arial" charset="0"/>
                <a:ea typeface="ＭＳ Ｐゴシック" charset="0"/>
              </a:defRPr>
            </a:lvl9pPr>
          </a:lstStyle>
          <a:p>
            <a:fld id="{E751165A-09DA-FF47-BF53-1C42D3FFE1F5}" type="slidenum">
              <a:rPr lang="en-US">
                <a:latin typeface="Times New Roman" charset="0"/>
              </a:rPr>
              <a:pPr/>
              <a:t>24</a:t>
            </a:fld>
            <a:endParaRPr lang="en-US">
              <a:latin typeface="Times New Roman" charset="0"/>
            </a:endParaRPr>
          </a:p>
        </p:txBody>
      </p:sp>
      <p:sp>
        <p:nvSpPr>
          <p:cNvPr id="52227" name="Rectangle 2"/>
          <p:cNvSpPr>
            <a:spLocks noGrp="1" noRot="1" noChangeAspect="1" noChangeArrowheads="1" noTextEdit="1"/>
          </p:cNvSpPr>
          <p:nvPr>
            <p:ph type="sldImg"/>
          </p:nvPr>
        </p:nvSpPr>
        <p:spPr>
          <a:xfrm>
            <a:off x="1276350" y="728663"/>
            <a:ext cx="4803775" cy="3603625"/>
          </a:xfrm>
          <a:ln/>
        </p:spPr>
      </p:sp>
      <p:sp>
        <p:nvSpPr>
          <p:cNvPr id="5222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190403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14B4C893-4168-D54F-BA37-3FBFBABAACCC}" type="slidenum">
              <a:rPr lang="en-US" sz="1300"/>
              <a:pPr eaLnBrk="1" hangingPunct="1"/>
              <a:t>25</a:t>
            </a:fld>
            <a:endParaRPr lang="en-US" sz="1300"/>
          </a:p>
        </p:txBody>
      </p:sp>
      <p:sp>
        <p:nvSpPr>
          <p:cNvPr id="53251"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53252"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5090944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400DFD18-80A9-B84C-A60F-9E9F23E2BA8C}" type="slidenum">
              <a:rPr lang="en-US" sz="1300"/>
              <a:pPr eaLnBrk="1" hangingPunct="1"/>
              <a:t>26</a:t>
            </a:fld>
            <a:endParaRPr lang="en-US" sz="1300"/>
          </a:p>
        </p:txBody>
      </p:sp>
      <p:sp>
        <p:nvSpPr>
          <p:cNvPr id="54275" name="Rectangle 2"/>
          <p:cNvSpPr>
            <a:spLocks noGrp="1" noRot="1" noChangeAspect="1" noChangeArrowheads="1" noTextEdit="1"/>
          </p:cNvSpPr>
          <p:nvPr>
            <p:ph type="sldImg"/>
          </p:nvPr>
        </p:nvSpPr>
        <p:spPr>
          <a:xfrm>
            <a:off x="1257300" y="722313"/>
            <a:ext cx="4800600" cy="3600450"/>
          </a:xfrm>
          <a:ln/>
        </p:spPr>
      </p:sp>
      <p:sp>
        <p:nvSpPr>
          <p:cNvPr id="54276" name="Rectangle 3"/>
          <p:cNvSpPr>
            <a:spLocks noGrp="1" noChangeArrowheads="1"/>
          </p:cNvSpPr>
          <p:nvPr>
            <p:ph type="body" idx="1"/>
          </p:nvPr>
        </p:nvSpPr>
        <p:spPr>
          <a:xfrm>
            <a:off x="401321" y="4560570"/>
            <a:ext cx="6512560" cy="4318874"/>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913441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75107EBA-17A6-AA4E-9B72-FB98D4B0FBEB}" type="slidenum">
              <a:rPr lang="en-US" sz="1300"/>
              <a:pPr eaLnBrk="1" hangingPunct="1"/>
              <a:t>4</a:t>
            </a:fld>
            <a:endParaRPr lang="en-US" sz="1300"/>
          </a:p>
        </p:txBody>
      </p:sp>
      <p:sp>
        <p:nvSpPr>
          <p:cNvPr id="31747"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1748"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276809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54C9E499-B20C-2B42-B1AA-19F9B72B5F3D}" type="slidenum">
              <a:rPr lang="en-US" sz="1300"/>
              <a:pPr eaLnBrk="1" hangingPunct="1"/>
              <a:t>5</a:t>
            </a:fld>
            <a:endParaRPr lang="en-US" sz="1300"/>
          </a:p>
        </p:txBody>
      </p:sp>
      <p:sp>
        <p:nvSpPr>
          <p:cNvPr id="32771" name="Rectangle 2"/>
          <p:cNvSpPr>
            <a:spLocks noGrp="1" noRot="1" noChangeAspect="1" noChangeArrowheads="1" noTextEdit="1"/>
          </p:cNvSpPr>
          <p:nvPr>
            <p:ph type="sldImg"/>
          </p:nvPr>
        </p:nvSpPr>
        <p:spPr>
          <a:xfrm>
            <a:off x="1265238" y="725488"/>
            <a:ext cx="4783137" cy="3587750"/>
          </a:xfrm>
          <a:ln w="12700" cap="flat">
            <a:solidFill>
              <a:schemeClr val="tx1"/>
            </a:solidFill>
          </a:ln>
        </p:spPr>
      </p:sp>
      <p:sp>
        <p:nvSpPr>
          <p:cNvPr id="32772" name="Rectangle 3"/>
          <p:cNvSpPr>
            <a:spLocks noGrp="1" noChangeArrowheads="1"/>
          </p:cNvSpPr>
          <p:nvPr>
            <p:ph type="body" idx="1"/>
          </p:nvPr>
        </p:nvSpPr>
        <p:spPr>
          <a:xfrm>
            <a:off x="975360" y="4558904"/>
            <a:ext cx="5364480" cy="432054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4" tIns="49898" rIns="98014" bIns="49898"/>
          <a:lstStyle/>
          <a:p>
            <a:pPr defTabSz="1003531"/>
            <a:endParaRPr lang="en-US"/>
          </a:p>
        </p:txBody>
      </p:sp>
    </p:spTree>
    <p:extLst>
      <p:ext uri="{BB962C8B-B14F-4D97-AF65-F5344CB8AC3E}">
        <p14:creationId xmlns:p14="http://schemas.microsoft.com/office/powerpoint/2010/main" val="1777530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453F668C-9488-0046-9794-2CE218F8E095}" type="slidenum">
              <a:rPr lang="en-US" sz="1300"/>
              <a:pPr eaLnBrk="1" hangingPunct="1"/>
              <a:t>6</a:t>
            </a:fld>
            <a:endParaRPr lang="en-US" sz="1300"/>
          </a:p>
        </p:txBody>
      </p:sp>
      <p:sp>
        <p:nvSpPr>
          <p:cNvPr id="33795" name="Rectangle 2"/>
          <p:cNvSpPr>
            <a:spLocks noGrp="1" noRot="1" noChangeAspect="1" noChangeArrowheads="1" noTextEdit="1"/>
          </p:cNvSpPr>
          <p:nvPr>
            <p:ph type="sldImg"/>
          </p:nvPr>
        </p:nvSpPr>
        <p:spPr>
          <a:xfrm>
            <a:off x="1268413" y="728663"/>
            <a:ext cx="4778375" cy="3584575"/>
          </a:xfrm>
          <a:ln/>
        </p:spPr>
      </p:sp>
      <p:sp>
        <p:nvSpPr>
          <p:cNvPr id="33796" name="Rectangle 3"/>
          <p:cNvSpPr>
            <a:spLocks noGrp="1" noChangeArrowheads="1"/>
          </p:cNvSpPr>
          <p:nvPr>
            <p:ph type="body" idx="1"/>
          </p:nvPr>
        </p:nvSpPr>
        <p:spPr>
          <a:xfrm>
            <a:off x="973668" y="4560571"/>
            <a:ext cx="5367867" cy="431720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t>This slide is mostly backup; don</a:t>
            </a:r>
            <a:r>
              <a:rPr lang="ja-JP" altLang="en-US"/>
              <a:t>’</a:t>
            </a:r>
            <a:r>
              <a:rPr lang="en-US"/>
              <a:t>t dwell on it.</a:t>
            </a:r>
          </a:p>
        </p:txBody>
      </p:sp>
    </p:spTree>
    <p:extLst>
      <p:ext uri="{BB962C8B-B14F-4D97-AF65-F5344CB8AC3E}">
        <p14:creationId xmlns:p14="http://schemas.microsoft.com/office/powerpoint/2010/main" val="3888900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2B4119F6-3BAA-0C46-BC8C-2F5360DF09E9}" type="slidenum">
              <a:rPr lang="en-US" sz="1300"/>
              <a:pPr eaLnBrk="1" hangingPunct="1"/>
              <a:t>7</a:t>
            </a:fld>
            <a:endParaRPr lang="en-US" sz="13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solidFill>
                  <a:srgbClr val="FF0000"/>
                </a:solidFill>
              </a:rPr>
              <a:t>H</a:t>
            </a:r>
            <a:r>
              <a:rPr lang="en-US"/>
              <a:t>ave a copy of the workbook open. </a:t>
            </a:r>
            <a:r>
              <a:rPr lang="en-US">
                <a:solidFill>
                  <a:srgbClr val="FF0000"/>
                </a:solidFill>
              </a:rPr>
              <a:t>You</a:t>
            </a:r>
            <a:r>
              <a:rPr lang="ja-JP" altLang="en-US">
                <a:solidFill>
                  <a:srgbClr val="FF0000"/>
                </a:solidFill>
              </a:rPr>
              <a:t>’</a:t>
            </a:r>
            <a:r>
              <a:rPr lang="en-US">
                <a:solidFill>
                  <a:srgbClr val="FF0000"/>
                </a:solidFill>
              </a:rPr>
              <a:t>ll do</a:t>
            </a:r>
            <a:r>
              <a:rPr lang="en-US"/>
              <a:t> most of this exercise using flipcharts or a whiteboard and </a:t>
            </a:r>
            <a:r>
              <a:rPr lang="en-US">
                <a:solidFill>
                  <a:srgbClr val="FF0000"/>
                </a:solidFill>
              </a:rPr>
              <a:t>your</a:t>
            </a:r>
            <a:r>
              <a:rPr lang="en-US"/>
              <a:t> instructor copy of the student workbook. </a:t>
            </a:r>
            <a:r>
              <a:rPr lang="en-US">
                <a:solidFill>
                  <a:srgbClr val="FF0000"/>
                </a:solidFill>
              </a:rPr>
              <a:t>Walk</a:t>
            </a:r>
            <a:r>
              <a:rPr lang="en-US"/>
              <a:t> through planning a mock program C; the students should follow along doing a plan for mock program C in their exercise cop</a:t>
            </a:r>
            <a:r>
              <a:rPr lang="en-US">
                <a:solidFill>
                  <a:srgbClr val="FF0000"/>
                </a:solidFill>
              </a:rPr>
              <a:t>ies</a:t>
            </a:r>
            <a:r>
              <a:rPr lang="en-US"/>
              <a:t> of the student workbook. </a:t>
            </a:r>
          </a:p>
          <a:p>
            <a:pPr eaLnBrk="1" hangingPunct="1"/>
            <a:endParaRPr lang="en-US"/>
          </a:p>
          <a:p>
            <a:pPr eaLnBrk="1" hangingPunct="1"/>
            <a:r>
              <a:rPr lang="en-US"/>
              <a:t>The rationale for doing this is the old Chinese proverb, </a:t>
            </a:r>
            <a:r>
              <a:rPr lang="ja-JP" altLang="en-US"/>
              <a:t>“</a:t>
            </a:r>
            <a:r>
              <a:rPr lang="en-US"/>
              <a:t>I hear and I forget, I see and I remember, I do and I understand</a:t>
            </a:r>
            <a:r>
              <a:rPr lang="ja-JP" altLang="en-US"/>
              <a:t>”</a:t>
            </a:r>
            <a:r>
              <a:rPr lang="en-US"/>
              <a:t>. We have found that if you just present a set of slides on what to do, the students don</a:t>
            </a:r>
            <a:r>
              <a:rPr lang="ja-JP" altLang="en-US"/>
              <a:t>’</a:t>
            </a:r>
            <a:r>
              <a:rPr lang="en-US"/>
              <a:t>t really understand it and many are bored and don</a:t>
            </a:r>
            <a:r>
              <a:rPr lang="ja-JP" altLang="en-US"/>
              <a:t>’</a:t>
            </a:r>
            <a:r>
              <a:rPr lang="en-US"/>
              <a:t>t pay attention. So the objective here is to have them do this with you so they don</a:t>
            </a:r>
            <a:r>
              <a:rPr lang="ja-JP" altLang="en-US"/>
              <a:t>’</a:t>
            </a:r>
            <a:r>
              <a:rPr lang="en-US"/>
              <a:t>t get bored </a:t>
            </a:r>
            <a:r>
              <a:rPr lang="en-US">
                <a:solidFill>
                  <a:srgbClr val="FF0000"/>
                </a:solidFill>
              </a:rPr>
              <a:t>from</a:t>
            </a:r>
            <a:r>
              <a:rPr lang="en-US"/>
              <a:t> reading slides, will understand </a:t>
            </a:r>
            <a:r>
              <a:rPr lang="en-US">
                <a:solidFill>
                  <a:srgbClr val="FF0000"/>
                </a:solidFill>
              </a:rPr>
              <a:t>the exercise</a:t>
            </a:r>
            <a:r>
              <a:rPr lang="en-US"/>
              <a:t>, and be able to do their plan for program 3 with minimal problems.</a:t>
            </a:r>
          </a:p>
          <a:p>
            <a:pPr eaLnBrk="1" hangingPunct="1"/>
            <a:endParaRPr lang="en-US"/>
          </a:p>
          <a:p>
            <a:pPr eaLnBrk="1" hangingPunct="1"/>
            <a:r>
              <a:rPr lang="en-US"/>
              <a:t>Once in a while </a:t>
            </a:r>
            <a:r>
              <a:rPr lang="en-US">
                <a:solidFill>
                  <a:srgbClr val="FF0000"/>
                </a:solidFill>
              </a:rPr>
              <a:t>you</a:t>
            </a:r>
            <a:r>
              <a:rPr lang="en-US"/>
              <a:t> may want to bring up one of the slides to illustrate </a:t>
            </a:r>
            <a:r>
              <a:rPr lang="en-US">
                <a:solidFill>
                  <a:srgbClr val="FF0000"/>
                </a:solidFill>
              </a:rPr>
              <a:t>an idea</a:t>
            </a:r>
            <a:r>
              <a:rPr lang="en-US"/>
              <a:t> or summarize what you are doing. However, the slides are not intended to be used in place of the exercise.</a:t>
            </a:r>
          </a:p>
        </p:txBody>
      </p:sp>
    </p:spTree>
    <p:extLst>
      <p:ext uri="{BB962C8B-B14F-4D97-AF65-F5344CB8AC3E}">
        <p14:creationId xmlns:p14="http://schemas.microsoft.com/office/powerpoint/2010/main" val="3719532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7DBDAFBB-B78D-4948-A7B2-D181988A27B2}" type="slidenum">
              <a:rPr lang="en-US" sz="1300"/>
              <a:pPr eaLnBrk="1" hangingPunct="1"/>
              <a:t>8</a:t>
            </a:fld>
            <a:endParaRPr lang="en-US" sz="130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80000"/>
              </a:lnSpc>
            </a:pPr>
            <a:r>
              <a:rPr lang="en-US" sz="1100"/>
              <a:t>Do the exercise by following the script.</a:t>
            </a:r>
          </a:p>
          <a:p>
            <a:pPr eaLnBrk="1" hangingPunct="1">
              <a:lnSpc>
                <a:spcPct val="80000"/>
              </a:lnSpc>
            </a:pPr>
            <a:endParaRPr lang="en-US" sz="1100"/>
          </a:p>
          <a:p>
            <a:pPr eaLnBrk="1" hangingPunct="1">
              <a:lnSpc>
                <a:spcPct val="80000"/>
              </a:lnSpc>
            </a:pPr>
            <a:r>
              <a:rPr lang="en-US" sz="1100"/>
              <a:t>Ask the class </a:t>
            </a:r>
            <a:r>
              <a:rPr lang="ja-JP" altLang="en-US" sz="1100">
                <a:solidFill>
                  <a:srgbClr val="FF0000"/>
                </a:solidFill>
              </a:rPr>
              <a:t>“</a:t>
            </a:r>
            <a:r>
              <a:rPr lang="en-US" sz="1100">
                <a:solidFill>
                  <a:srgbClr val="FF0000"/>
                </a:solidFill>
              </a:rPr>
              <a:t>What do you do first?</a:t>
            </a:r>
            <a:r>
              <a:rPr lang="ja-JP" altLang="en-US" sz="1100">
                <a:solidFill>
                  <a:srgbClr val="FF0000"/>
                </a:solidFill>
              </a:rPr>
              <a:t>”</a:t>
            </a:r>
            <a:r>
              <a:rPr lang="en-US" sz="1100">
                <a:solidFill>
                  <a:srgbClr val="FF0000"/>
                </a:solidFill>
              </a:rPr>
              <a:t>  The students</a:t>
            </a:r>
            <a:r>
              <a:rPr lang="en-US" sz="1100"/>
              <a:t> should respond with </a:t>
            </a:r>
            <a:r>
              <a:rPr lang="ja-JP" altLang="en-US" sz="1100">
                <a:solidFill>
                  <a:srgbClr val="FF0000"/>
                </a:solidFill>
              </a:rPr>
              <a:t>“</a:t>
            </a:r>
            <a:r>
              <a:rPr lang="en-US" sz="1100">
                <a:solidFill>
                  <a:srgbClr val="FF0000"/>
                </a:solidFill>
              </a:rPr>
              <a:t>Check the entry</a:t>
            </a:r>
            <a:r>
              <a:rPr lang="en-US" sz="1100"/>
              <a:t> criteria.</a:t>
            </a:r>
            <a:r>
              <a:rPr lang="ja-JP" altLang="en-US" sz="1100"/>
              <a:t>”</a:t>
            </a:r>
            <a:endParaRPr lang="en-US" sz="1100"/>
          </a:p>
          <a:p>
            <a:pPr eaLnBrk="1" hangingPunct="1">
              <a:lnSpc>
                <a:spcPct val="80000"/>
              </a:lnSpc>
            </a:pPr>
            <a:endParaRPr lang="en-US" sz="1100"/>
          </a:p>
          <a:p>
            <a:pPr eaLnBrk="1" hangingPunct="1">
              <a:lnSpc>
                <a:spcPct val="80000"/>
              </a:lnSpc>
            </a:pPr>
            <a:r>
              <a:rPr lang="en-US" sz="1100"/>
              <a:t>Here, for the problem description, use program 1. Everyone has done this program and understands it. The next slide has the requirements if you need a slide but the whiteboard or flipcharts are best.</a:t>
            </a:r>
          </a:p>
          <a:p>
            <a:pPr eaLnBrk="1" hangingPunct="1">
              <a:lnSpc>
                <a:spcPct val="80000"/>
              </a:lnSpc>
            </a:pPr>
            <a:endParaRPr lang="en-US" sz="1100"/>
          </a:p>
          <a:p>
            <a:pPr eaLnBrk="1" hangingPunct="1">
              <a:lnSpc>
                <a:spcPct val="80000"/>
              </a:lnSpc>
            </a:pPr>
            <a:r>
              <a:rPr lang="en-US" sz="1100"/>
              <a:t>Then ask </a:t>
            </a:r>
            <a:r>
              <a:rPr lang="ja-JP" altLang="en-US" sz="1100"/>
              <a:t>“</a:t>
            </a:r>
            <a:r>
              <a:rPr lang="en-US" sz="1100"/>
              <a:t>What do you do next?</a:t>
            </a:r>
            <a:r>
              <a:rPr lang="ja-JP" altLang="en-US" sz="1100"/>
              <a:t>”</a:t>
            </a:r>
            <a:r>
              <a:rPr lang="en-US" sz="1100"/>
              <a:t> Begin a time log entry for planning program C. Switch to the tool (Alt-tab) and start a time log entry. Have the students do the same.</a:t>
            </a:r>
          </a:p>
          <a:p>
            <a:pPr eaLnBrk="1" hangingPunct="1">
              <a:lnSpc>
                <a:spcPct val="80000"/>
              </a:lnSpc>
            </a:pPr>
            <a:endParaRPr lang="en-US" sz="1100"/>
          </a:p>
          <a:p>
            <a:pPr eaLnBrk="1" hangingPunct="1">
              <a:lnSpc>
                <a:spcPct val="80000"/>
              </a:lnSpc>
            </a:pPr>
            <a:r>
              <a:rPr lang="en-US" sz="1100"/>
              <a:t>Check that everyone understands the requirements (step 1), then do a conceptual design (step 2) on the whiteboard. Depending on your level of comfort, have the class help. However, the object here is to quickly make a conceptual design, not spend a lot of time here. Identify the types of the parts and their relative sizes. Enter these into the Size Estimate Template of your Student workbook. If you did this same conceptual design in the PSP1 tutorial, just use that; don</a:t>
            </a:r>
            <a:r>
              <a:rPr lang="ja-JP" altLang="en-US" sz="1100"/>
              <a:t>’</a:t>
            </a:r>
            <a:r>
              <a:rPr lang="en-US" sz="1100"/>
              <a:t>t spend time doing a new conceptual design.</a:t>
            </a:r>
          </a:p>
          <a:p>
            <a:pPr eaLnBrk="1" hangingPunct="1">
              <a:lnSpc>
                <a:spcPct val="80000"/>
              </a:lnSpc>
            </a:pPr>
            <a:endParaRPr lang="en-US" sz="1100"/>
          </a:p>
          <a:p>
            <a:pPr eaLnBrk="1" hangingPunct="1">
              <a:lnSpc>
                <a:spcPct val="80000"/>
              </a:lnSpc>
            </a:pPr>
            <a:r>
              <a:rPr lang="en-US" sz="1100"/>
              <a:t>Using method C, if possible, get the size and time estimate in the Size Estimating Template. Again, you want to do this part quickly as this is review and the new part, that you want to s</a:t>
            </a:r>
            <a:r>
              <a:rPr lang="en-US" sz="1100">
                <a:solidFill>
                  <a:srgbClr val="FF0000"/>
                </a:solidFill>
              </a:rPr>
              <a:t>p</a:t>
            </a:r>
            <a:r>
              <a:rPr lang="en-US" sz="1100"/>
              <a:t>end time on, comes next. </a:t>
            </a:r>
          </a:p>
          <a:p>
            <a:pPr eaLnBrk="1" hangingPunct="1">
              <a:lnSpc>
                <a:spcPct val="80000"/>
              </a:lnSpc>
            </a:pPr>
            <a:endParaRPr lang="en-US" sz="1100"/>
          </a:p>
          <a:p>
            <a:pPr eaLnBrk="1" hangingPunct="1">
              <a:lnSpc>
                <a:spcPct val="80000"/>
              </a:lnSpc>
            </a:pPr>
            <a:r>
              <a:rPr lang="en-US" sz="1100"/>
              <a:t>Note: We have now completed through step 3, except for the distribution </a:t>
            </a:r>
            <a:r>
              <a:rPr lang="en-US" sz="1100">
                <a:solidFill>
                  <a:srgbClr val="FF0000"/>
                </a:solidFill>
              </a:rPr>
              <a:t>of</a:t>
            </a:r>
            <a:r>
              <a:rPr lang="en-US" sz="1100"/>
              <a:t> the development time across the phases. Switch back to the PSP2 Project Plan Summary and the total development time should be in the total plan field. All the other plan time fields are empty. (continued on the Project Plan Summary slide)</a:t>
            </a:r>
          </a:p>
        </p:txBody>
      </p:sp>
    </p:spTree>
    <p:extLst>
      <p:ext uri="{BB962C8B-B14F-4D97-AF65-F5344CB8AC3E}">
        <p14:creationId xmlns:p14="http://schemas.microsoft.com/office/powerpoint/2010/main" val="1497272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552E866E-BD02-6C4A-9A33-6E36DECB4944}" type="slidenum">
              <a:rPr lang="en-US" sz="1300"/>
              <a:pPr eaLnBrk="1" hangingPunct="1"/>
              <a:t>9</a:t>
            </a:fld>
            <a:endParaRPr lang="en-US" sz="13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053684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ea typeface="ＭＳ Ｐゴシック" charset="0"/>
                <a:cs typeface="ＭＳ Ｐゴシック" charset="0"/>
              </a:defRPr>
            </a:lvl1pPr>
            <a:lvl2pPr marL="785372" indent="-302066" eaLnBrk="0" hangingPunct="0">
              <a:defRPr sz="1100">
                <a:solidFill>
                  <a:schemeClr val="tx1"/>
                </a:solidFill>
                <a:latin typeface="Arial" charset="0"/>
                <a:ea typeface="ＭＳ Ｐゴシック" charset="0"/>
              </a:defRPr>
            </a:lvl2pPr>
            <a:lvl3pPr marL="1208265" indent="-241653" eaLnBrk="0" hangingPunct="0">
              <a:defRPr sz="1100">
                <a:solidFill>
                  <a:schemeClr val="tx1"/>
                </a:solidFill>
                <a:latin typeface="Arial" charset="0"/>
                <a:ea typeface="ＭＳ Ｐゴシック" charset="0"/>
              </a:defRPr>
            </a:lvl3pPr>
            <a:lvl4pPr marL="1691571" indent="-241653" eaLnBrk="0" hangingPunct="0">
              <a:defRPr sz="1100">
                <a:solidFill>
                  <a:schemeClr val="tx1"/>
                </a:solidFill>
                <a:latin typeface="Arial" charset="0"/>
                <a:ea typeface="ＭＳ Ｐゴシック" charset="0"/>
              </a:defRPr>
            </a:lvl4pPr>
            <a:lvl5pPr marL="2174878" indent="-241653" eaLnBrk="0" hangingPunct="0">
              <a:defRPr sz="1100">
                <a:solidFill>
                  <a:schemeClr val="tx1"/>
                </a:solidFill>
                <a:latin typeface="Arial" charset="0"/>
                <a:ea typeface="ＭＳ Ｐゴシック" charset="0"/>
              </a:defRPr>
            </a:lvl5pPr>
            <a:lvl6pPr marL="2658184" indent="-241653" eaLnBrk="0" fontAlgn="base" hangingPunct="0">
              <a:spcBef>
                <a:spcPct val="0"/>
              </a:spcBef>
              <a:spcAft>
                <a:spcPct val="0"/>
              </a:spcAft>
              <a:defRPr sz="1100">
                <a:solidFill>
                  <a:schemeClr val="tx1"/>
                </a:solidFill>
                <a:latin typeface="Arial" charset="0"/>
                <a:ea typeface="ＭＳ Ｐゴシック" charset="0"/>
              </a:defRPr>
            </a:lvl6pPr>
            <a:lvl7pPr marL="3141490" indent="-241653" eaLnBrk="0" fontAlgn="base" hangingPunct="0">
              <a:spcBef>
                <a:spcPct val="0"/>
              </a:spcBef>
              <a:spcAft>
                <a:spcPct val="0"/>
              </a:spcAft>
              <a:defRPr sz="1100">
                <a:solidFill>
                  <a:schemeClr val="tx1"/>
                </a:solidFill>
                <a:latin typeface="Arial" charset="0"/>
                <a:ea typeface="ＭＳ Ｐゴシック" charset="0"/>
              </a:defRPr>
            </a:lvl7pPr>
            <a:lvl8pPr marL="3624796" indent="-241653" eaLnBrk="0" fontAlgn="base" hangingPunct="0">
              <a:spcBef>
                <a:spcPct val="0"/>
              </a:spcBef>
              <a:spcAft>
                <a:spcPct val="0"/>
              </a:spcAft>
              <a:defRPr sz="1100">
                <a:solidFill>
                  <a:schemeClr val="tx1"/>
                </a:solidFill>
                <a:latin typeface="Arial" charset="0"/>
                <a:ea typeface="ＭＳ Ｐゴシック" charset="0"/>
              </a:defRPr>
            </a:lvl8pPr>
            <a:lvl9pPr marL="4108102" indent="-241653" eaLnBrk="0" fontAlgn="base" hangingPunct="0">
              <a:spcBef>
                <a:spcPct val="0"/>
              </a:spcBef>
              <a:spcAft>
                <a:spcPct val="0"/>
              </a:spcAft>
              <a:defRPr sz="1100">
                <a:solidFill>
                  <a:schemeClr val="tx1"/>
                </a:solidFill>
                <a:latin typeface="Arial" charset="0"/>
                <a:ea typeface="ＭＳ Ｐゴシック" charset="0"/>
              </a:defRPr>
            </a:lvl9pPr>
          </a:lstStyle>
          <a:p>
            <a:pPr eaLnBrk="1" hangingPunct="1"/>
            <a:fld id="{42BEECB7-165A-7D4B-BE8A-02D650127F3F}" type="slidenum">
              <a:rPr lang="en-US" sz="1300"/>
              <a:pPr eaLnBrk="1" hangingPunct="1"/>
              <a:t>10</a:t>
            </a:fld>
            <a:endParaRPr lang="en-US" sz="130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3243087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31500785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6931810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39371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23257954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04401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87056509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0846461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PSP2 with PD</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5792089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20744907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291038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951974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935923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575671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PSP2 with PD</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4139871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8064880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375153818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80" r:id="rId15"/>
    <p:sldLayoutId id="2147483676" r:id="rId16"/>
    <p:sldLayoutId id="2147483662" r:id="rId17"/>
    <p:sldLayoutId id="2147483664" r:id="rId18"/>
    <p:sldLayoutId id="2147483672" r:id="rId19"/>
    <p:sldLayoutId id="2147483673" r:id="rId20"/>
    <p:sldLayoutId id="2147483677" r:id="rId21"/>
    <p:sldLayoutId id="2147483674" r:id="rId22"/>
    <p:sldLayoutId id="2147483675" r:id="rId23"/>
    <p:sldLayoutId id="2147483682" r:id="rId2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7.xml"/><Relationship Id="rId7"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2.png"/><Relationship Id="rId5" Type="http://schemas.openxmlformats.org/officeDocument/2006/relationships/image" Target="../media/image11.emf"/><Relationship Id="rId10" Type="http://schemas.openxmlformats.org/officeDocument/2006/relationships/image" Target="../media/image16.png"/><Relationship Id="rId4" Type="http://schemas.openxmlformats.org/officeDocument/2006/relationships/oleObject" Target="../embeddings/oleObject1.bin"/><Relationship Id="rId9" Type="http://schemas.openxmlformats.org/officeDocument/2006/relationships/image" Target="../media/image15.png"/></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8.xml"/><Relationship Id="rId7"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2.png"/><Relationship Id="rId5" Type="http://schemas.openxmlformats.org/officeDocument/2006/relationships/image" Target="../media/image17.emf"/><Relationship Id="rId4" Type="http://schemas.openxmlformats.org/officeDocument/2006/relationships/oleObject" Target="../embeddings/oleObject2.bin"/><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13.png"/><Relationship Id="rId5" Type="http://schemas.openxmlformats.org/officeDocument/2006/relationships/image" Target="../media/image18.emf"/><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13.png"/><Relationship Id="rId5" Type="http://schemas.openxmlformats.org/officeDocument/2006/relationships/image" Target="../media/image20.emf"/><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13.png"/><Relationship Id="rId5" Type="http://schemas.openxmlformats.org/officeDocument/2006/relationships/image" Target="../media/image21.emf"/><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image" Target="../media/image13.png"/><Relationship Id="rId5" Type="http://schemas.openxmlformats.org/officeDocument/2006/relationships/image" Target="../media/image22.emf"/><Relationship Id="rId4" Type="http://schemas.openxmlformats.org/officeDocument/2006/relationships/oleObject" Target="../embeddings/oleObject6.bin"/></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Tutorial</a:t>
            </a:r>
            <a:r>
              <a:rPr lang="en-US" dirty="0">
                <a:latin typeface="Arial" charset="0"/>
              </a:rPr>
              <a:t>: Using PSP2 with Process Dashboard</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9510470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Exercise Program Requirements</a:t>
            </a:r>
          </a:p>
        </p:txBody>
      </p:sp>
      <p:sp>
        <p:nvSpPr>
          <p:cNvPr id="11267" name="Rectangle 3"/>
          <p:cNvSpPr>
            <a:spLocks noGrp="1" noChangeArrowheads="1"/>
          </p:cNvSpPr>
          <p:nvPr>
            <p:ph idx="1"/>
          </p:nvPr>
        </p:nvSpPr>
        <p:spPr/>
        <p:txBody>
          <a:bodyPr/>
          <a:lstStyle/>
          <a:p>
            <a:pPr marL="0" indent="0" eaLnBrk="1" hangingPunct="1"/>
            <a:r>
              <a:rPr lang="en-US">
                <a:latin typeface="Arial" charset="0"/>
              </a:rPr>
              <a:t>Write a program to calculate the mean and standard deviation of a set of </a:t>
            </a:r>
            <a:r>
              <a:rPr lang="en-US" i="1">
                <a:latin typeface="Arial" charset="0"/>
              </a:rPr>
              <a:t>n</a:t>
            </a:r>
            <a:r>
              <a:rPr lang="en-US">
                <a:latin typeface="Arial" charset="0"/>
              </a:rPr>
              <a:t> real numbers.</a:t>
            </a:r>
          </a:p>
          <a:p>
            <a:pPr marL="0" indent="0" eaLnBrk="1" hangingPunct="1"/>
            <a:r>
              <a:rPr lang="en-US">
                <a:latin typeface="Arial" charset="0"/>
              </a:rPr>
              <a:t>Your program can read the </a:t>
            </a:r>
            <a:r>
              <a:rPr lang="en-US" i="1">
                <a:latin typeface="Arial" charset="0"/>
              </a:rPr>
              <a:t>n</a:t>
            </a:r>
            <a:r>
              <a:rPr lang="en-US">
                <a:latin typeface="Arial" charset="0"/>
              </a:rPr>
              <a:t> real numbers from the keyboard, a file, or some other source.</a:t>
            </a:r>
          </a:p>
          <a:p>
            <a:pPr marL="0" indent="0" eaLnBrk="1" hangingPunct="1"/>
            <a:r>
              <a:rPr lang="en-US">
                <a:latin typeface="Arial" charset="0"/>
              </a:rPr>
              <a:t>Use a linked list to store the </a:t>
            </a:r>
            <a:r>
              <a:rPr lang="en-US" i="1">
                <a:latin typeface="Arial" charset="0"/>
              </a:rPr>
              <a:t>n</a:t>
            </a:r>
            <a:r>
              <a:rPr lang="en-US">
                <a:latin typeface="Arial" charset="0"/>
              </a:rPr>
              <a:t> numbers for the calculations.  If necessary, a variable or static array(s), database, or other data structure(s) may be used to hold the data.</a:t>
            </a:r>
          </a:p>
        </p:txBody>
      </p:sp>
    </p:spTree>
    <p:extLst>
      <p:ext uri="{BB962C8B-B14F-4D97-AF65-F5344CB8AC3E}">
        <p14:creationId xmlns:p14="http://schemas.microsoft.com/office/powerpoint/2010/main" val="203306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Estimating Review Times</a:t>
            </a:r>
          </a:p>
        </p:txBody>
      </p:sp>
      <p:sp>
        <p:nvSpPr>
          <p:cNvPr id="12291" name="Rectangle 3"/>
          <p:cNvSpPr>
            <a:spLocks noGrp="1" noChangeArrowheads="1"/>
          </p:cNvSpPr>
          <p:nvPr>
            <p:ph idx="1"/>
          </p:nvPr>
        </p:nvSpPr>
        <p:spPr/>
        <p:txBody>
          <a:bodyPr/>
          <a:lstStyle/>
          <a:p>
            <a:pPr marL="0" indent="0" eaLnBrk="1" hangingPunct="1"/>
            <a:r>
              <a:rPr lang="en-US">
                <a:latin typeface="Arial" charset="0"/>
              </a:rPr>
              <a:t>Time spent in reviews should be based on personal data if you have it, or on guidelines found in the PSP course.</a:t>
            </a:r>
          </a:p>
          <a:p>
            <a:pPr marL="0" indent="0" eaLnBrk="1" hangingPunct="1"/>
            <a:endParaRPr lang="en-US">
              <a:latin typeface="Arial" charset="0"/>
            </a:endParaRPr>
          </a:p>
          <a:p>
            <a:pPr marL="0" indent="0" eaLnBrk="1" hangingPunct="1"/>
            <a:r>
              <a:rPr lang="en-US">
                <a:latin typeface="Arial" charset="0"/>
              </a:rPr>
              <a:t>There are two guidelines that are often used to estimate reviews.</a:t>
            </a:r>
          </a:p>
          <a:p>
            <a:pPr marL="914400" lvl="1" indent="-457200" eaLnBrk="1" hangingPunct="1">
              <a:buFont typeface="Arial" charset="0"/>
              <a:buAutoNum type="arabicPeriod"/>
            </a:pPr>
            <a:r>
              <a:rPr lang="en-US">
                <a:latin typeface="Arial" charset="0"/>
              </a:rPr>
              <a:t>Review rates should not exceed 200 LOC/Hour.</a:t>
            </a:r>
          </a:p>
          <a:p>
            <a:pPr marL="914400" lvl="1" indent="-457200" eaLnBrk="1" hangingPunct="1">
              <a:buFont typeface="Arial" charset="0"/>
              <a:buAutoNum type="arabicPeriod"/>
            </a:pPr>
            <a:r>
              <a:rPr lang="en-US">
                <a:latin typeface="Arial" charset="0"/>
              </a:rPr>
              <a:t>A code review should take about half the time spent coding and </a:t>
            </a:r>
          </a:p>
          <a:p>
            <a:pPr marL="914400" lvl="1" indent="-457200" eaLnBrk="1" hangingPunct="1">
              <a:buFont typeface="Arial" charset="0"/>
              <a:buNone/>
            </a:pPr>
            <a:r>
              <a:rPr lang="en-US">
                <a:latin typeface="Arial" charset="0"/>
              </a:rPr>
              <a:t>	A design review should take about half the time spent in design.</a:t>
            </a:r>
          </a:p>
          <a:p>
            <a:pPr marL="0" indent="0" eaLnBrk="1" hangingPunct="1"/>
            <a:endParaRPr lang="en-US">
              <a:latin typeface="Arial" charset="0"/>
            </a:endParaRPr>
          </a:p>
          <a:p>
            <a:pPr marL="0" indent="0" eaLnBrk="1" hangingPunct="1"/>
            <a:r>
              <a:rPr lang="en-US">
                <a:latin typeface="Arial" charset="0"/>
              </a:rPr>
              <a:t>These guidelines are based on an analysis of hundreds of developers that have taken the PSP training.</a:t>
            </a:r>
          </a:p>
        </p:txBody>
      </p:sp>
    </p:spTree>
    <p:extLst>
      <p:ext uri="{BB962C8B-B14F-4D97-AF65-F5344CB8AC3E}">
        <p14:creationId xmlns:p14="http://schemas.microsoft.com/office/powerpoint/2010/main" val="2979977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Estimating Reviews Using Time Ratios</a:t>
            </a:r>
          </a:p>
        </p:txBody>
      </p:sp>
      <p:sp>
        <p:nvSpPr>
          <p:cNvPr id="13315" name="Rectangle 3"/>
          <p:cNvSpPr>
            <a:spLocks noGrp="1" noChangeArrowheads="1"/>
          </p:cNvSpPr>
          <p:nvPr>
            <p:ph idx="1"/>
          </p:nvPr>
        </p:nvSpPr>
        <p:spPr/>
        <p:txBody>
          <a:bodyPr/>
          <a:lstStyle/>
          <a:p>
            <a:pPr marL="0" indent="0" eaLnBrk="1" hangingPunct="1"/>
            <a:r>
              <a:rPr lang="en-US">
                <a:latin typeface="Arial" charset="0"/>
              </a:rPr>
              <a:t>Follow these steps to estimate review times using time ratios.</a:t>
            </a:r>
          </a:p>
          <a:p>
            <a:pPr lvl="1" eaLnBrk="1" hangingPunct="1"/>
            <a:r>
              <a:rPr lang="en-US">
                <a:latin typeface="Arial" charset="0"/>
              </a:rPr>
              <a:t>Design review time = ½ design time</a:t>
            </a:r>
          </a:p>
          <a:p>
            <a:pPr lvl="1" eaLnBrk="1" hangingPunct="1"/>
            <a:r>
              <a:rPr lang="en-US">
                <a:latin typeface="Arial" charset="0"/>
              </a:rPr>
              <a:t>Code review time = ½ code time</a:t>
            </a:r>
          </a:p>
          <a:p>
            <a:pPr marL="0" indent="0" eaLnBrk="1" hangingPunct="1"/>
            <a:endParaRPr lang="en-US">
              <a:latin typeface="Arial" charset="0"/>
            </a:endParaRPr>
          </a:p>
          <a:p>
            <a:pPr marL="0" indent="0" eaLnBrk="1" hangingPunct="1"/>
            <a:r>
              <a:rPr lang="en-US">
                <a:latin typeface="Arial" charset="0"/>
              </a:rPr>
              <a:t>For example, if you plan to spend 32 minutes in the DLD phase and 40 minutes in the CODE phase</a:t>
            </a:r>
          </a:p>
          <a:p>
            <a:pPr lvl="1" eaLnBrk="1" hangingPunct="1"/>
            <a:r>
              <a:rPr lang="en-US">
                <a:latin typeface="Arial" charset="0"/>
              </a:rPr>
              <a:t>DLDR = 0.5 * 32 minutes = 16 minutes</a:t>
            </a:r>
          </a:p>
          <a:p>
            <a:pPr lvl="1" eaLnBrk="1" hangingPunct="1"/>
            <a:r>
              <a:rPr lang="en-US">
                <a:latin typeface="Arial" charset="0"/>
              </a:rPr>
              <a:t>CR = 0.5 * 40 minutes = 20 minutes</a:t>
            </a:r>
          </a:p>
          <a:p>
            <a:pPr marL="0" indent="0" eaLnBrk="1" hangingPunct="1"/>
            <a:endParaRPr lang="en-US">
              <a:latin typeface="Arial" charset="0"/>
            </a:endParaRPr>
          </a:p>
          <a:p>
            <a:pPr marL="0" indent="0" eaLnBrk="1" hangingPunct="1"/>
            <a:r>
              <a:rPr lang="en-US">
                <a:latin typeface="Arial" charset="0"/>
              </a:rPr>
              <a:t>Calculate and enter the DLDR and CR times in your plan.</a:t>
            </a:r>
          </a:p>
          <a:p>
            <a:pPr marL="0" indent="0" eaLnBrk="1" hangingPunct="1"/>
            <a:endParaRPr lang="en-US">
              <a:latin typeface="Arial" charset="0"/>
            </a:endParaRPr>
          </a:p>
        </p:txBody>
      </p:sp>
    </p:spTree>
    <p:extLst>
      <p:ext uri="{BB962C8B-B14F-4D97-AF65-F5344CB8AC3E}">
        <p14:creationId xmlns:p14="http://schemas.microsoft.com/office/powerpoint/2010/main" val="3596770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Adjusting Your Time in Phase Plan</a:t>
            </a:r>
          </a:p>
        </p:txBody>
      </p:sp>
      <p:sp>
        <p:nvSpPr>
          <p:cNvPr id="14339" name="Rectangle 3"/>
          <p:cNvSpPr>
            <a:spLocks noGrp="1" noChangeArrowheads="1"/>
          </p:cNvSpPr>
          <p:nvPr>
            <p:ph idx="1"/>
          </p:nvPr>
        </p:nvSpPr>
        <p:spPr/>
        <p:txBody>
          <a:bodyPr>
            <a:normAutofit lnSpcReduction="10000"/>
          </a:bodyPr>
          <a:lstStyle/>
          <a:p>
            <a:pPr marL="0" indent="0" eaLnBrk="1" hangingPunct="1"/>
            <a:r>
              <a:rPr lang="en-US">
                <a:latin typeface="Arial" charset="0"/>
              </a:rPr>
              <a:t>Effective reviews will reduce the time spent in unit test and also in compile if you are tracking it separately. Time spent in design review can also reduce the amount of time you spend in coding.</a:t>
            </a:r>
          </a:p>
          <a:p>
            <a:pPr marL="0" indent="0" eaLnBrk="1" hangingPunct="1"/>
            <a:r>
              <a:rPr lang="en-US">
                <a:latin typeface="Arial" charset="0"/>
              </a:rPr>
              <a:t>As you increase the time spent in reviews, the dashboard will remove time from the Test phase to help ensure that your phase times still add up to the total time estimate that you created using PROBE.</a:t>
            </a:r>
          </a:p>
          <a:p>
            <a:pPr marL="0" indent="0" eaLnBrk="1" hangingPunct="1"/>
            <a:r>
              <a:rPr lang="en-US">
                <a:latin typeface="Arial" charset="0"/>
              </a:rPr>
              <a:t>If your phase time estimates do not add up to the total time estimate, an error message will appear on your Plan Summary. If that occurs, you may need to:</a:t>
            </a:r>
          </a:p>
          <a:p>
            <a:pPr marL="400050" lvl="1" indent="0" eaLnBrk="1" hangingPunct="1">
              <a:spcAft>
                <a:spcPct val="0"/>
              </a:spcAft>
            </a:pPr>
            <a:r>
              <a:rPr lang="en-US">
                <a:latin typeface="Arial" charset="0"/>
              </a:rPr>
              <a:t> Increase the total planned time for the entire project, and/or</a:t>
            </a:r>
          </a:p>
          <a:p>
            <a:pPr marL="400050" lvl="1" indent="0" eaLnBrk="1" hangingPunct="1"/>
            <a:r>
              <a:rPr lang="en-US">
                <a:latin typeface="Arial" charset="0"/>
              </a:rPr>
              <a:t> Reduce the planned time for the Design/Code phases</a:t>
            </a:r>
          </a:p>
          <a:p>
            <a:pPr marL="0" indent="0" eaLnBrk="1" hangingPunct="1"/>
            <a:r>
              <a:rPr lang="en-US">
                <a:latin typeface="Arial" charset="0"/>
              </a:rPr>
              <a:t>The goal of PSP2 is to find 100% of the defects you inject before compile and unit test.</a:t>
            </a:r>
          </a:p>
          <a:p>
            <a:pPr marL="0" indent="0" eaLnBrk="1" hangingPunct="1"/>
            <a:endParaRPr lang="en-US">
              <a:latin typeface="Arial" charset="0"/>
            </a:endParaRPr>
          </a:p>
        </p:txBody>
      </p:sp>
    </p:spTree>
    <p:extLst>
      <p:ext uri="{BB962C8B-B14F-4D97-AF65-F5344CB8AC3E}">
        <p14:creationId xmlns:p14="http://schemas.microsoft.com/office/powerpoint/2010/main" val="1567613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1"/>
          <p:cNvSpPr>
            <a:spLocks noGrp="1" noChangeArrowheads="1"/>
          </p:cNvSpPr>
          <p:nvPr>
            <p:ph type="title"/>
          </p:nvPr>
        </p:nvSpPr>
        <p:spPr/>
        <p:txBody>
          <a:bodyPr>
            <a:normAutofit/>
          </a:bodyPr>
          <a:lstStyle/>
          <a:p>
            <a:pPr eaLnBrk="1" hangingPunct="1"/>
            <a:r>
              <a:rPr lang="en-US">
                <a:solidFill>
                  <a:schemeClr val="tx1"/>
                </a:solidFill>
                <a:latin typeface="Arial" charset="0"/>
              </a:rPr>
              <a:t>Estimating Defects Removed in Reviews</a:t>
            </a:r>
          </a:p>
        </p:txBody>
      </p:sp>
      <p:sp>
        <p:nvSpPr>
          <p:cNvPr id="60438" name="Rectangle 22"/>
          <p:cNvSpPr>
            <a:spLocks noGrp="1" noChangeArrowheads="1"/>
          </p:cNvSpPr>
          <p:nvPr>
            <p:ph idx="1"/>
          </p:nvPr>
        </p:nvSpPr>
        <p:spPr/>
        <p:txBody>
          <a:bodyPr>
            <a:normAutofit fontScale="92500" lnSpcReduction="20000"/>
          </a:bodyPr>
          <a:lstStyle/>
          <a:p>
            <a:pPr marL="0" indent="0" eaLnBrk="1" hangingPunct="1">
              <a:lnSpc>
                <a:spcPct val="105000"/>
              </a:lnSpc>
              <a:spcBef>
                <a:spcPts val="0"/>
              </a:spcBef>
              <a:spcAft>
                <a:spcPts val="600"/>
              </a:spcAft>
              <a:defRPr/>
            </a:pPr>
            <a:r>
              <a:rPr lang="en-US" dirty="0" smtClean="0">
                <a:ea typeface="+mn-ea"/>
              </a:rPr>
              <a:t>Design and code reviews will find at least 50% to 75% of the defects present at the time you conduct the review.</a:t>
            </a:r>
            <a:endParaRPr lang="en-US" dirty="0">
              <a:ea typeface="+mn-ea"/>
            </a:endParaRPr>
          </a:p>
          <a:p>
            <a:pPr marL="0" indent="0" eaLnBrk="1" hangingPunct="1">
              <a:lnSpc>
                <a:spcPct val="105000"/>
              </a:lnSpc>
              <a:spcBef>
                <a:spcPts val="0"/>
              </a:spcBef>
              <a:spcAft>
                <a:spcPts val="600"/>
              </a:spcAft>
              <a:defRPr/>
            </a:pPr>
            <a:r>
              <a:rPr lang="en-US" dirty="0" smtClean="0">
                <a:ea typeface="+mn-ea"/>
              </a:rPr>
              <a:t>Follow these steps to calculate the defects found in reviews.</a:t>
            </a:r>
          </a:p>
          <a:p>
            <a:pPr lvl="1" eaLnBrk="1" hangingPunct="1">
              <a:lnSpc>
                <a:spcPct val="105000"/>
              </a:lnSpc>
              <a:spcBef>
                <a:spcPts val="0"/>
              </a:spcBef>
              <a:spcAft>
                <a:spcPts val="600"/>
              </a:spcAft>
              <a:defRPr/>
            </a:pPr>
            <a:r>
              <a:rPr lang="en-US" dirty="0" smtClean="0"/>
              <a:t>Pick a target yield for your reviews, e.g. 50% </a:t>
            </a:r>
            <a:r>
              <a:rPr lang="en-US" dirty="0" smtClean="0">
                <a:sym typeface="Wingdings" pitchFamily="2" charset="2"/>
              </a:rPr>
              <a:t> 75%, or higher.</a:t>
            </a:r>
          </a:p>
          <a:p>
            <a:pPr lvl="1" eaLnBrk="1" hangingPunct="1">
              <a:lnSpc>
                <a:spcPct val="105000"/>
              </a:lnSpc>
              <a:spcBef>
                <a:spcPts val="0"/>
              </a:spcBef>
              <a:spcAft>
                <a:spcPts val="600"/>
              </a:spcAft>
              <a:defRPr/>
            </a:pPr>
            <a:r>
              <a:rPr lang="en-US" dirty="0" smtClean="0">
                <a:sym typeface="Wingdings" pitchFamily="2" charset="2"/>
              </a:rPr>
              <a:t>Multiply the defects injected in DLD by the target yield.</a:t>
            </a:r>
          </a:p>
          <a:p>
            <a:pPr lvl="1" eaLnBrk="1" hangingPunct="1">
              <a:lnSpc>
                <a:spcPct val="105000"/>
              </a:lnSpc>
              <a:spcBef>
                <a:spcPts val="0"/>
              </a:spcBef>
              <a:spcAft>
                <a:spcPts val="600"/>
              </a:spcAft>
              <a:defRPr/>
            </a:pPr>
            <a:r>
              <a:rPr lang="en-US" dirty="0" smtClean="0">
                <a:sym typeface="Wingdings" pitchFamily="2" charset="2"/>
              </a:rPr>
              <a:t>Enter the resulting value as the defects removed in DLDR.</a:t>
            </a:r>
          </a:p>
          <a:p>
            <a:pPr lvl="1" eaLnBrk="1" hangingPunct="1">
              <a:lnSpc>
                <a:spcPct val="105000"/>
              </a:lnSpc>
              <a:spcBef>
                <a:spcPts val="0"/>
              </a:spcBef>
              <a:spcAft>
                <a:spcPts val="600"/>
              </a:spcAft>
              <a:defRPr/>
            </a:pPr>
            <a:r>
              <a:rPr lang="en-US" dirty="0" smtClean="0">
                <a:sym typeface="Wingdings" pitchFamily="2" charset="2"/>
              </a:rPr>
              <a:t>Subtract the value you entered from the defects injected in DLD, add the defects injected in CODE, and multiply by the target value.</a:t>
            </a:r>
          </a:p>
          <a:p>
            <a:pPr lvl="1" eaLnBrk="1" hangingPunct="1">
              <a:lnSpc>
                <a:spcPct val="105000"/>
              </a:lnSpc>
              <a:spcBef>
                <a:spcPts val="0"/>
              </a:spcBef>
              <a:spcAft>
                <a:spcPts val="600"/>
              </a:spcAft>
              <a:defRPr/>
            </a:pPr>
            <a:r>
              <a:rPr lang="en-US" dirty="0" smtClean="0">
                <a:sym typeface="Wingdings" pitchFamily="2" charset="2"/>
              </a:rPr>
              <a:t>Enter the resulting value as the defects removed in CR.</a:t>
            </a:r>
          </a:p>
          <a:p>
            <a:pPr lvl="1" eaLnBrk="1" hangingPunct="1">
              <a:lnSpc>
                <a:spcPct val="105000"/>
              </a:lnSpc>
              <a:spcBef>
                <a:spcPts val="0"/>
              </a:spcBef>
              <a:spcAft>
                <a:spcPts val="600"/>
              </a:spcAft>
              <a:defRPr/>
            </a:pPr>
            <a:r>
              <a:rPr lang="en-US" dirty="0" smtClean="0">
                <a:sym typeface="Wingdings" pitchFamily="2" charset="2"/>
              </a:rPr>
              <a:t>Subtract the sum of the defects removed in DLDR and CR from the sum of defects injected in DLD and CODE and enter the result as defects removed in UT.</a:t>
            </a:r>
          </a:p>
          <a:p>
            <a:pPr lvl="1" eaLnBrk="1" hangingPunct="1">
              <a:lnSpc>
                <a:spcPct val="105000"/>
              </a:lnSpc>
              <a:spcBef>
                <a:spcPts val="0"/>
              </a:spcBef>
              <a:spcAft>
                <a:spcPts val="600"/>
              </a:spcAft>
              <a:defRPr/>
            </a:pPr>
            <a:r>
              <a:rPr lang="en-US" dirty="0" smtClean="0">
                <a:sym typeface="Wingdings" pitchFamily="2" charset="2"/>
              </a:rPr>
              <a:t>To keep things simple, enter zero in the defects removed in CODE and COMPILE.</a:t>
            </a:r>
          </a:p>
          <a:p>
            <a:pPr lvl="1" eaLnBrk="1" hangingPunct="1">
              <a:lnSpc>
                <a:spcPct val="105000"/>
              </a:lnSpc>
              <a:spcBef>
                <a:spcPts val="0"/>
              </a:spcBef>
              <a:spcAft>
                <a:spcPts val="600"/>
              </a:spcAft>
              <a:defRPr/>
            </a:pPr>
            <a:r>
              <a:rPr lang="en-US" dirty="0" smtClean="0">
                <a:sym typeface="Wingdings" pitchFamily="2" charset="2"/>
              </a:rPr>
              <a:t>Verify that the sum of planned defects injected equals the sum of planned defects removed.</a:t>
            </a:r>
          </a:p>
          <a:p>
            <a:pPr lvl="1" eaLnBrk="1" hangingPunct="1">
              <a:defRPr/>
            </a:pPr>
            <a:endParaRPr lang="en-US" dirty="0" smtClean="0"/>
          </a:p>
        </p:txBody>
      </p:sp>
    </p:spTree>
    <p:extLst>
      <p:ext uri="{BB962C8B-B14F-4D97-AF65-F5344CB8AC3E}">
        <p14:creationId xmlns:p14="http://schemas.microsoft.com/office/powerpoint/2010/main" val="2304248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1"/>
          <p:cNvSpPr>
            <a:spLocks noGrp="1" noChangeArrowheads="1"/>
          </p:cNvSpPr>
          <p:nvPr>
            <p:ph type="title"/>
          </p:nvPr>
        </p:nvSpPr>
        <p:spPr/>
        <p:txBody>
          <a:bodyPr>
            <a:normAutofit/>
          </a:bodyPr>
          <a:lstStyle/>
          <a:p>
            <a:pPr eaLnBrk="1" hangingPunct="1"/>
            <a:r>
              <a:rPr lang="en-US" sz="2400">
                <a:solidFill>
                  <a:schemeClr val="tx1"/>
                </a:solidFill>
                <a:latin typeface="Arial" charset="0"/>
              </a:rPr>
              <a:t>Example: Estimating Defects Removed in Reviews</a:t>
            </a:r>
          </a:p>
        </p:txBody>
      </p:sp>
      <p:pic>
        <p:nvPicPr>
          <p:cNvPr id="163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8383587" cy="3848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6003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p:nvPr>
        </p:nvSpPr>
        <p:spPr/>
        <p:txBody>
          <a:bodyPr>
            <a:normAutofit/>
          </a:bodyPr>
          <a:lstStyle/>
          <a:p>
            <a:pPr eaLnBrk="1" hangingPunct="1"/>
            <a:r>
              <a:rPr lang="en-US">
                <a:solidFill>
                  <a:schemeClr val="tx1"/>
                </a:solidFill>
                <a:latin typeface="Arial" charset="0"/>
              </a:rPr>
              <a:t>Review Your Quality Plan</a:t>
            </a:r>
          </a:p>
        </p:txBody>
      </p:sp>
      <p:sp>
        <p:nvSpPr>
          <p:cNvPr id="60438" name="Rectangle 22"/>
          <p:cNvSpPr>
            <a:spLocks noGrp="1" noChangeArrowheads="1"/>
          </p:cNvSpPr>
          <p:nvPr>
            <p:ph idx="1"/>
          </p:nvPr>
        </p:nvSpPr>
        <p:spPr/>
        <p:txBody>
          <a:bodyPr>
            <a:normAutofit/>
          </a:bodyPr>
          <a:lstStyle/>
          <a:p>
            <a:pPr marL="0" indent="0" eaLnBrk="1" hangingPunct="1">
              <a:lnSpc>
                <a:spcPct val="90000"/>
              </a:lnSpc>
            </a:pPr>
            <a:r>
              <a:rPr lang="en-US">
                <a:latin typeface="Arial" charset="0"/>
                <a:sym typeface="Wingdings" charset="0"/>
              </a:rPr>
              <a:t>Verify your quality plan using the following review questions.</a:t>
            </a:r>
          </a:p>
          <a:p>
            <a:pPr lvl="1" eaLnBrk="1" hangingPunct="1">
              <a:lnSpc>
                <a:spcPct val="90000"/>
              </a:lnSpc>
            </a:pPr>
            <a:r>
              <a:rPr lang="en-US">
                <a:latin typeface="Arial" charset="0"/>
                <a:sym typeface="Wingdings" charset="0"/>
              </a:rPr>
              <a:t>Do the planned defects injected equal the planned defects removed?</a:t>
            </a:r>
          </a:p>
          <a:p>
            <a:pPr lvl="1" eaLnBrk="1" hangingPunct="1">
              <a:lnSpc>
                <a:spcPct val="90000"/>
              </a:lnSpc>
            </a:pPr>
            <a:r>
              <a:rPr lang="en-US">
                <a:latin typeface="Arial" charset="0"/>
                <a:sym typeface="Wingdings" charset="0"/>
              </a:rPr>
              <a:t>Is the time spent in DLDR equal to about ½ the time spent in DLD?</a:t>
            </a:r>
          </a:p>
          <a:p>
            <a:pPr lvl="1" eaLnBrk="1" hangingPunct="1">
              <a:lnSpc>
                <a:spcPct val="90000"/>
              </a:lnSpc>
            </a:pPr>
            <a:r>
              <a:rPr lang="en-US">
                <a:latin typeface="Arial" charset="0"/>
                <a:sym typeface="Wingdings" charset="0"/>
              </a:rPr>
              <a:t>Is the time spent in CR equal to about ½ the time spent in CODE?</a:t>
            </a:r>
          </a:p>
          <a:p>
            <a:pPr lvl="1" eaLnBrk="1" hangingPunct="1">
              <a:lnSpc>
                <a:spcPct val="90000"/>
              </a:lnSpc>
            </a:pPr>
            <a:r>
              <a:rPr lang="en-US">
                <a:latin typeface="Arial" charset="0"/>
                <a:sym typeface="Wingdings" charset="0"/>
              </a:rPr>
              <a:t>Is the planned code review rate less than about 200 LOC/Hour?</a:t>
            </a:r>
          </a:p>
          <a:p>
            <a:pPr lvl="1" eaLnBrk="1" hangingPunct="1">
              <a:lnSpc>
                <a:spcPct val="90000"/>
              </a:lnSpc>
            </a:pPr>
            <a:r>
              <a:rPr lang="en-US">
                <a:latin typeface="Arial" charset="0"/>
                <a:sym typeface="Wingdings" charset="0"/>
              </a:rPr>
              <a:t>Is the sum of defects removed in DLDR and CR divided by the total defects roughly equal to the target yield?</a:t>
            </a:r>
          </a:p>
          <a:p>
            <a:pPr marL="0" indent="0" eaLnBrk="1" hangingPunct="1">
              <a:lnSpc>
                <a:spcPct val="90000"/>
              </a:lnSpc>
            </a:pPr>
            <a:r>
              <a:rPr lang="en-US">
                <a:latin typeface="Arial" charset="0"/>
                <a:sym typeface="Wingdings" charset="0"/>
              </a:rPr>
              <a:t>If the answer to any one of these questions is no, ask your instructor for help.</a:t>
            </a:r>
            <a:endParaRPr lang="en-US">
              <a:latin typeface="Arial" charset="0"/>
            </a:endParaRPr>
          </a:p>
        </p:txBody>
      </p:sp>
    </p:spTree>
    <p:extLst>
      <p:ext uri="{BB962C8B-B14F-4D97-AF65-F5344CB8AC3E}">
        <p14:creationId xmlns:p14="http://schemas.microsoft.com/office/powerpoint/2010/main" val="3365300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solidFill>
                  <a:schemeClr val="tx1"/>
                </a:solidFill>
                <a:latin typeface="Arial" charset="0"/>
              </a:rPr>
              <a:t>Additional Quality Measures</a:t>
            </a:r>
          </a:p>
        </p:txBody>
      </p:sp>
      <p:sp>
        <p:nvSpPr>
          <p:cNvPr id="18435" name="Rectangle 3"/>
          <p:cNvSpPr>
            <a:spLocks noGrp="1" noChangeArrowheads="1"/>
          </p:cNvSpPr>
          <p:nvPr>
            <p:ph idx="1"/>
          </p:nvPr>
        </p:nvSpPr>
        <p:spPr/>
        <p:txBody>
          <a:bodyPr/>
          <a:lstStyle/>
          <a:p>
            <a:pPr marL="0" indent="0" eaLnBrk="1" hangingPunct="1"/>
            <a:r>
              <a:rPr lang="en-US">
                <a:latin typeface="Arial" charset="0"/>
              </a:rPr>
              <a:t>PSP2 provides the following derived quality measures.</a:t>
            </a:r>
          </a:p>
          <a:p>
            <a:pPr lvl="1" eaLnBrk="1" hangingPunct="1"/>
            <a:r>
              <a:rPr lang="en-US">
                <a:latin typeface="Arial" charset="0"/>
              </a:rPr>
              <a:t>defect removal efficiency</a:t>
            </a:r>
          </a:p>
          <a:p>
            <a:pPr lvl="1" eaLnBrk="1" hangingPunct="1"/>
            <a:r>
              <a:rPr lang="en-US">
                <a:latin typeface="Arial" charset="0"/>
              </a:rPr>
              <a:t>defect removal leverage</a:t>
            </a:r>
          </a:p>
          <a:p>
            <a:pPr lvl="1" eaLnBrk="1" hangingPunct="1"/>
            <a:r>
              <a:rPr lang="en-US">
                <a:latin typeface="Arial" charset="0"/>
              </a:rPr>
              <a:t>test defects per KLOC</a:t>
            </a:r>
          </a:p>
          <a:p>
            <a:pPr lvl="1" eaLnBrk="1" hangingPunct="1"/>
            <a:r>
              <a:rPr lang="en-US">
                <a:latin typeface="Arial" charset="0"/>
              </a:rPr>
              <a:t>total defects per KLOC</a:t>
            </a:r>
          </a:p>
          <a:p>
            <a:pPr lvl="1" eaLnBrk="1" hangingPunct="1"/>
            <a:r>
              <a:rPr lang="en-US">
                <a:latin typeface="Arial" charset="0"/>
              </a:rPr>
              <a:t>yield</a:t>
            </a:r>
          </a:p>
          <a:p>
            <a:pPr lvl="1" eaLnBrk="1" hangingPunct="1"/>
            <a:r>
              <a:rPr lang="en-US">
                <a:latin typeface="Arial" charset="0"/>
              </a:rPr>
              <a:t>code review rate</a:t>
            </a:r>
          </a:p>
        </p:txBody>
      </p:sp>
    </p:spTree>
    <p:extLst>
      <p:ext uri="{BB962C8B-B14F-4D97-AF65-F5344CB8AC3E}">
        <p14:creationId xmlns:p14="http://schemas.microsoft.com/office/powerpoint/2010/main" val="2630471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a:solidFill>
                  <a:schemeClr val="tx1"/>
                </a:solidFill>
                <a:latin typeface="Arial" charset="0"/>
              </a:rPr>
              <a:t>Defect Removal Efficiency</a:t>
            </a:r>
          </a:p>
        </p:txBody>
      </p:sp>
      <p:sp>
        <p:nvSpPr>
          <p:cNvPr id="19459" name="Rectangle 7"/>
          <p:cNvSpPr>
            <a:spLocks noGrp="1" noChangeArrowheads="1"/>
          </p:cNvSpPr>
          <p:nvPr>
            <p:ph idx="1"/>
          </p:nvPr>
        </p:nvSpPr>
        <p:spPr/>
        <p:txBody>
          <a:bodyPr/>
          <a:lstStyle/>
          <a:p>
            <a:pPr marL="0" indent="0" eaLnBrk="1" hangingPunct="1"/>
            <a:r>
              <a:rPr lang="en-US" dirty="0">
                <a:latin typeface="Arial" charset="0"/>
              </a:rPr>
              <a:t>Defect removal efficiency is calculated automatically and shows the number of defects removed per hour for</a:t>
            </a:r>
          </a:p>
          <a:p>
            <a:pPr marL="574675" lvl="1" indent="-403225" eaLnBrk="1" hangingPunct="1">
              <a:spcAft>
                <a:spcPct val="25000"/>
              </a:spcAft>
              <a:buFont typeface="Arial" charset="0"/>
              <a:buAutoNum type="arabicPeriod"/>
            </a:pPr>
            <a:r>
              <a:rPr lang="en-US" dirty="0">
                <a:latin typeface="Arial" charset="0"/>
              </a:rPr>
              <a:t>Design review</a:t>
            </a:r>
          </a:p>
          <a:p>
            <a:pPr marL="574675" lvl="1" indent="-403225" eaLnBrk="1" hangingPunct="1">
              <a:spcAft>
                <a:spcPct val="25000"/>
              </a:spcAft>
              <a:buFont typeface="Arial" charset="0"/>
              <a:buAutoNum type="arabicPeriod"/>
            </a:pPr>
            <a:r>
              <a:rPr lang="en-US" dirty="0">
                <a:latin typeface="Arial" charset="0"/>
              </a:rPr>
              <a:t>Code review</a:t>
            </a:r>
          </a:p>
          <a:p>
            <a:pPr marL="574675" lvl="1" indent="-403225" eaLnBrk="1" hangingPunct="1">
              <a:spcAft>
                <a:spcPct val="25000"/>
              </a:spcAft>
              <a:buFont typeface="Arial" charset="0"/>
              <a:buAutoNum type="arabicPeriod"/>
            </a:pPr>
            <a:r>
              <a:rPr lang="en-US" dirty="0">
                <a:latin typeface="Arial" charset="0"/>
              </a:rPr>
              <a:t>Compile</a:t>
            </a:r>
          </a:p>
          <a:p>
            <a:pPr marL="574675" lvl="1" indent="-403225" eaLnBrk="1" hangingPunct="1">
              <a:spcAft>
                <a:spcPct val="25000"/>
              </a:spcAft>
              <a:buFont typeface="Arial" charset="0"/>
              <a:buAutoNum type="arabicPeriod"/>
            </a:pPr>
            <a:r>
              <a:rPr lang="en-US" dirty="0">
                <a:latin typeface="Arial" charset="0"/>
              </a:rPr>
              <a:t>Test</a:t>
            </a:r>
          </a:p>
        </p:txBody>
      </p:sp>
      <p:graphicFrame>
        <p:nvGraphicFramePr>
          <p:cNvPr id="19460" name="Object 4"/>
          <p:cNvGraphicFramePr>
            <a:graphicFrameLocks noChangeAspect="1"/>
          </p:cNvGraphicFramePr>
          <p:nvPr>
            <p:extLst>
              <p:ext uri="{D42A27DB-BD31-4B8C-83A1-F6EECF244321}">
                <p14:modId xmlns:p14="http://schemas.microsoft.com/office/powerpoint/2010/main" val="3347569905"/>
              </p:ext>
            </p:extLst>
          </p:nvPr>
        </p:nvGraphicFramePr>
        <p:xfrm>
          <a:off x="388938" y="5350903"/>
          <a:ext cx="6200121" cy="687387"/>
        </p:xfrm>
        <a:graphic>
          <a:graphicData uri="http://schemas.openxmlformats.org/presentationml/2006/ole">
            <mc:AlternateContent xmlns:mc="http://schemas.openxmlformats.org/markup-compatibility/2006">
              <mc:Choice xmlns:v="urn:schemas-microsoft-com:vml" Requires="v">
                <p:oleObj spid="_x0000_s33802" name="Equation" r:id="rId4" imgW="3705143" imgH="428557" progId="Equation.3">
                  <p:embed/>
                </p:oleObj>
              </mc:Choice>
              <mc:Fallback>
                <p:oleObj name="Equation" r:id="rId4" imgW="3705143" imgH="4285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8" y="5350903"/>
                        <a:ext cx="6200121" cy="687387"/>
                      </a:xfrm>
                      <a:prstGeom prst="rect">
                        <a:avLst/>
                      </a:prstGeom>
                      <a:noFill/>
                      <a:ln>
                        <a:noFill/>
                      </a:ln>
                    </p:spPr>
                  </p:pic>
                </p:oleObj>
              </mc:Fallback>
            </mc:AlternateContent>
          </a:graphicData>
        </a:graphic>
      </p:graphicFrame>
      <p:grpSp>
        <p:nvGrpSpPr>
          <p:cNvPr id="2" name="Group 1"/>
          <p:cNvGrpSpPr/>
          <p:nvPr/>
        </p:nvGrpSpPr>
        <p:grpSpPr>
          <a:xfrm>
            <a:off x="3619500" y="2109320"/>
            <a:ext cx="5092700" cy="2946400"/>
            <a:chOff x="3346450" y="2228850"/>
            <a:chExt cx="5092700" cy="2946400"/>
          </a:xfrm>
        </p:grpSpPr>
        <p:pic>
          <p:nvPicPr>
            <p:cNvPr id="19461" name="Picture 10" descr="C:\Tuma\psp\PFA Dash Slides\Process tutorials\Images\Using PSP2\defect-rem-eff.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6450" y="2228850"/>
              <a:ext cx="5092700" cy="29464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19462"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85038" y="311785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3"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85038" y="3411538"/>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4"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85038" y="3706813"/>
              <a:ext cx="185737"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5"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285038" y="4002088"/>
              <a:ext cx="185737"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2027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8"/>
          <p:cNvSpPr>
            <a:spLocks noGrp="1" noChangeArrowheads="1"/>
          </p:cNvSpPr>
          <p:nvPr>
            <p:ph type="title"/>
          </p:nvPr>
        </p:nvSpPr>
        <p:spPr/>
        <p:txBody>
          <a:bodyPr/>
          <a:lstStyle/>
          <a:p>
            <a:pPr eaLnBrk="1" hangingPunct="1"/>
            <a:r>
              <a:rPr lang="en-US">
                <a:solidFill>
                  <a:schemeClr val="tx1"/>
                </a:solidFill>
                <a:latin typeface="Arial" charset="0"/>
              </a:rPr>
              <a:t>Defect Removal Leverage</a:t>
            </a:r>
          </a:p>
        </p:txBody>
      </p:sp>
      <p:sp>
        <p:nvSpPr>
          <p:cNvPr id="20483" name="Rectangle 9"/>
          <p:cNvSpPr>
            <a:spLocks noGrp="1" noChangeArrowheads="1"/>
          </p:cNvSpPr>
          <p:nvPr>
            <p:ph idx="1"/>
          </p:nvPr>
        </p:nvSpPr>
        <p:spPr/>
        <p:txBody>
          <a:bodyPr/>
          <a:lstStyle/>
          <a:p>
            <a:pPr marL="0" indent="0" eaLnBrk="1" hangingPunct="1"/>
            <a:r>
              <a:rPr lang="en-US" dirty="0">
                <a:latin typeface="Arial" charset="0"/>
              </a:rPr>
              <a:t>Defect removal leverage is calculated automatically and compares removal efficiency for</a:t>
            </a:r>
          </a:p>
          <a:p>
            <a:pPr marL="574675" lvl="1" indent="-403225" eaLnBrk="1" hangingPunct="1">
              <a:spcAft>
                <a:spcPct val="25000"/>
              </a:spcAft>
              <a:buFont typeface="Arial" charset="0"/>
              <a:buAutoNum type="arabicPeriod"/>
            </a:pPr>
            <a:r>
              <a:rPr lang="en-US" dirty="0">
                <a:latin typeface="Arial" charset="0"/>
              </a:rPr>
              <a:t>Design Review vs. </a:t>
            </a:r>
            <a:br>
              <a:rPr lang="en-US" dirty="0">
                <a:latin typeface="Arial" charset="0"/>
              </a:rPr>
            </a:br>
            <a:r>
              <a:rPr lang="en-US" dirty="0">
                <a:latin typeface="Arial" charset="0"/>
              </a:rPr>
              <a:t>Unit Test</a:t>
            </a:r>
          </a:p>
          <a:p>
            <a:pPr marL="574675" lvl="1" indent="-403225" eaLnBrk="1" hangingPunct="1">
              <a:spcAft>
                <a:spcPct val="25000"/>
              </a:spcAft>
              <a:buFont typeface="Arial" charset="0"/>
              <a:buAutoNum type="arabicPeriod"/>
            </a:pPr>
            <a:r>
              <a:rPr lang="en-US" dirty="0">
                <a:latin typeface="Arial" charset="0"/>
              </a:rPr>
              <a:t>Code Review vs. </a:t>
            </a:r>
            <a:br>
              <a:rPr lang="en-US" dirty="0">
                <a:latin typeface="Arial" charset="0"/>
              </a:rPr>
            </a:br>
            <a:r>
              <a:rPr lang="en-US" dirty="0">
                <a:latin typeface="Arial" charset="0"/>
              </a:rPr>
              <a:t>Unit Test</a:t>
            </a:r>
          </a:p>
          <a:p>
            <a:pPr marL="574675" lvl="1" indent="-403225" eaLnBrk="1" hangingPunct="1">
              <a:spcAft>
                <a:spcPct val="25000"/>
              </a:spcAft>
              <a:buFont typeface="Arial" charset="0"/>
              <a:buAutoNum type="arabicPeriod"/>
            </a:pPr>
            <a:r>
              <a:rPr lang="en-US" dirty="0">
                <a:latin typeface="Arial" charset="0"/>
              </a:rPr>
              <a:t>Compile vs. </a:t>
            </a:r>
            <a:br>
              <a:rPr lang="en-US" dirty="0">
                <a:latin typeface="Arial" charset="0"/>
              </a:rPr>
            </a:br>
            <a:r>
              <a:rPr lang="en-US" dirty="0">
                <a:latin typeface="Arial" charset="0"/>
              </a:rPr>
              <a:t>Unit Test</a:t>
            </a:r>
          </a:p>
        </p:txBody>
      </p:sp>
      <p:graphicFrame>
        <p:nvGraphicFramePr>
          <p:cNvPr id="20484" name="Object 4"/>
          <p:cNvGraphicFramePr>
            <a:graphicFrameLocks noChangeAspect="1"/>
          </p:cNvGraphicFramePr>
          <p:nvPr>
            <p:extLst>
              <p:ext uri="{D42A27DB-BD31-4B8C-83A1-F6EECF244321}">
                <p14:modId xmlns:p14="http://schemas.microsoft.com/office/powerpoint/2010/main" val="2738643004"/>
              </p:ext>
            </p:extLst>
          </p:nvPr>
        </p:nvGraphicFramePr>
        <p:xfrm>
          <a:off x="388938" y="4935538"/>
          <a:ext cx="7161212" cy="1169987"/>
        </p:xfrm>
        <a:graphic>
          <a:graphicData uri="http://schemas.openxmlformats.org/presentationml/2006/ole">
            <mc:AlternateContent xmlns:mc="http://schemas.openxmlformats.org/markup-compatibility/2006">
              <mc:Choice xmlns:v="urn:schemas-microsoft-com:vml" Requires="v">
                <p:oleObj spid="_x0000_s35850" name="Equation" r:id="rId4" imgW="3581423" imgH="609600" progId="Equation.3">
                  <p:embed/>
                </p:oleObj>
              </mc:Choice>
              <mc:Fallback>
                <p:oleObj name="Equation" r:id="rId4" imgW="3581423" imgH="609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8" y="4935538"/>
                        <a:ext cx="7161212" cy="1169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Group 1"/>
          <p:cNvGrpSpPr/>
          <p:nvPr/>
        </p:nvGrpSpPr>
        <p:grpSpPr>
          <a:xfrm>
            <a:off x="3619500" y="1885016"/>
            <a:ext cx="5092700" cy="2946400"/>
            <a:chOff x="3560763" y="1870075"/>
            <a:chExt cx="5092700" cy="2946400"/>
          </a:xfrm>
        </p:grpSpPr>
        <p:pic>
          <p:nvPicPr>
            <p:cNvPr id="20485" name="Picture 10" descr="C:\Tuma\psp\PFA Dash Slides\Process tutorials\Images\Using PSP2\defect-rem-eff.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0763" y="1870075"/>
              <a:ext cx="5092700" cy="29464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20486"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97763" y="392906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7"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97763" y="422116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8"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99350" y="4511675"/>
              <a:ext cx="185738"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62272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title"/>
          </p:nvPr>
        </p:nvSpPr>
        <p:spPr/>
        <p:txBody>
          <a:bodyPr/>
          <a:lstStyle/>
          <a:p>
            <a:pPr eaLnBrk="1" hangingPunct="1"/>
            <a:r>
              <a:rPr lang="en-US">
                <a:solidFill>
                  <a:schemeClr val="tx1"/>
                </a:solidFill>
                <a:latin typeface="Arial" charset="0"/>
              </a:rPr>
              <a:t>Test Defects Per KLOC</a:t>
            </a:r>
          </a:p>
        </p:txBody>
      </p:sp>
      <p:sp>
        <p:nvSpPr>
          <p:cNvPr id="21507" name="Rectangle 7"/>
          <p:cNvSpPr>
            <a:spLocks noGrp="1" noChangeArrowheads="1"/>
          </p:cNvSpPr>
          <p:nvPr>
            <p:ph idx="1"/>
          </p:nvPr>
        </p:nvSpPr>
        <p:spPr/>
        <p:txBody>
          <a:bodyPr/>
          <a:lstStyle/>
          <a:p>
            <a:pPr marL="400050" indent="-400050" eaLnBrk="1" hangingPunct="1">
              <a:buSzTx/>
              <a:buFontTx/>
              <a:buAutoNum type="arabicPeriod"/>
            </a:pPr>
            <a:r>
              <a:rPr lang="en-US">
                <a:latin typeface="Arial" charset="0"/>
              </a:rPr>
              <a:t>Test defects per KLOC is calculated automatically and is an indicator of the quality of the program that you put into test.</a:t>
            </a:r>
          </a:p>
        </p:txBody>
      </p:sp>
      <p:graphicFrame>
        <p:nvGraphicFramePr>
          <p:cNvPr id="21508" name="Object 4"/>
          <p:cNvGraphicFramePr>
            <a:graphicFrameLocks noChangeAspect="1"/>
          </p:cNvGraphicFramePr>
          <p:nvPr>
            <p:extLst>
              <p:ext uri="{D42A27DB-BD31-4B8C-83A1-F6EECF244321}">
                <p14:modId xmlns:p14="http://schemas.microsoft.com/office/powerpoint/2010/main" val="3394066921"/>
              </p:ext>
            </p:extLst>
          </p:nvPr>
        </p:nvGraphicFramePr>
        <p:xfrm>
          <a:off x="1495425" y="5198222"/>
          <a:ext cx="5986463" cy="688975"/>
        </p:xfrm>
        <a:graphic>
          <a:graphicData uri="http://schemas.openxmlformats.org/presentationml/2006/ole">
            <mc:AlternateContent xmlns:mc="http://schemas.openxmlformats.org/markup-compatibility/2006">
              <mc:Choice xmlns:v="urn:schemas-microsoft-com:vml" Requires="v">
                <p:oleObj spid="_x0000_s37898" name="Equation" r:id="rId4" imgW="3943401" imgH="428557" progId="Equation.3">
                  <p:embed/>
                </p:oleObj>
              </mc:Choice>
              <mc:Fallback>
                <p:oleObj name="Equation" r:id="rId4" imgW="3943401" imgH="4285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5425" y="5198222"/>
                        <a:ext cx="5986463" cy="688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Group 1"/>
          <p:cNvGrpSpPr/>
          <p:nvPr/>
        </p:nvGrpSpPr>
        <p:grpSpPr>
          <a:xfrm>
            <a:off x="1900238" y="2035175"/>
            <a:ext cx="4919662" cy="2854325"/>
            <a:chOff x="1900238" y="2416175"/>
            <a:chExt cx="4919662" cy="2854325"/>
          </a:xfrm>
        </p:grpSpPr>
        <p:pic>
          <p:nvPicPr>
            <p:cNvPr id="2150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0238" y="424180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0" name="Picture 8" descr="C:\Tuma\psp\PFA Dash Slides\Process tutorials\Images\Using PSP2\summar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01850" y="2416175"/>
              <a:ext cx="4718050" cy="28543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92560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title"/>
          </p:nvPr>
        </p:nvSpPr>
        <p:spPr/>
        <p:txBody>
          <a:bodyPr/>
          <a:lstStyle/>
          <a:p>
            <a:pPr eaLnBrk="1" hangingPunct="1"/>
            <a:r>
              <a:rPr lang="en-US">
                <a:solidFill>
                  <a:schemeClr val="tx1"/>
                </a:solidFill>
                <a:latin typeface="Arial" charset="0"/>
              </a:rPr>
              <a:t>Total Defects Per KLOC</a:t>
            </a:r>
          </a:p>
        </p:txBody>
      </p:sp>
      <p:sp>
        <p:nvSpPr>
          <p:cNvPr id="22531" name="Rectangle 7"/>
          <p:cNvSpPr>
            <a:spLocks noGrp="1" noChangeArrowheads="1"/>
          </p:cNvSpPr>
          <p:nvPr>
            <p:ph idx="1"/>
          </p:nvPr>
        </p:nvSpPr>
        <p:spPr/>
        <p:txBody>
          <a:bodyPr/>
          <a:lstStyle/>
          <a:p>
            <a:pPr marL="400050" indent="-400050" eaLnBrk="1" hangingPunct="1">
              <a:buSzTx/>
              <a:buFontTx/>
              <a:buAutoNum type="arabicPeriod"/>
            </a:pPr>
            <a:r>
              <a:rPr lang="en-US">
                <a:latin typeface="Arial" charset="0"/>
              </a:rPr>
              <a:t>Total defects per KLOC is calculated automatically and is a measure of the total defects injected during the process.</a:t>
            </a:r>
          </a:p>
        </p:txBody>
      </p:sp>
      <p:graphicFrame>
        <p:nvGraphicFramePr>
          <p:cNvPr id="22532" name="Object 4"/>
          <p:cNvGraphicFramePr>
            <a:graphicFrameLocks noChangeAspect="1"/>
          </p:cNvGraphicFramePr>
          <p:nvPr>
            <p:extLst>
              <p:ext uri="{D42A27DB-BD31-4B8C-83A1-F6EECF244321}">
                <p14:modId xmlns:p14="http://schemas.microsoft.com/office/powerpoint/2010/main" val="153605251"/>
              </p:ext>
            </p:extLst>
          </p:nvPr>
        </p:nvGraphicFramePr>
        <p:xfrm>
          <a:off x="1562100" y="5280399"/>
          <a:ext cx="6078538" cy="687388"/>
        </p:xfrm>
        <a:graphic>
          <a:graphicData uri="http://schemas.openxmlformats.org/presentationml/2006/ole">
            <mc:AlternateContent xmlns:mc="http://schemas.openxmlformats.org/markup-compatibility/2006">
              <mc:Choice xmlns:v="urn:schemas-microsoft-com:vml" Requires="v">
                <p:oleObj spid="_x0000_s39946" name="Equation" r:id="rId4" imgW="4010123" imgH="428557" progId="Equation.3">
                  <p:embed/>
                </p:oleObj>
              </mc:Choice>
              <mc:Fallback>
                <p:oleObj name="Equation" r:id="rId4" imgW="4010123" imgH="4285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2100" y="5280399"/>
                        <a:ext cx="6078538" cy="687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Group 1"/>
          <p:cNvGrpSpPr/>
          <p:nvPr/>
        </p:nvGrpSpPr>
        <p:grpSpPr>
          <a:xfrm>
            <a:off x="1900238" y="2109881"/>
            <a:ext cx="4919662" cy="2854325"/>
            <a:chOff x="1900238" y="2416175"/>
            <a:chExt cx="4919662" cy="2854325"/>
          </a:xfrm>
        </p:grpSpPr>
        <p:pic>
          <p:nvPicPr>
            <p:cNvPr id="22533"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0238" y="448945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2534" name="Picture 8" descr="C:\Tuma\psp\PFA Dash Slides\Process tutorials\Images\Using PSP2\summar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01850" y="2416175"/>
              <a:ext cx="4718050" cy="28543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4095788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title"/>
          </p:nvPr>
        </p:nvSpPr>
        <p:spPr/>
        <p:txBody>
          <a:bodyPr/>
          <a:lstStyle/>
          <a:p>
            <a:pPr eaLnBrk="1" hangingPunct="1"/>
            <a:r>
              <a:rPr lang="en-US">
                <a:solidFill>
                  <a:schemeClr val="tx1"/>
                </a:solidFill>
                <a:latin typeface="Arial" charset="0"/>
              </a:rPr>
              <a:t>Yield</a:t>
            </a:r>
          </a:p>
        </p:txBody>
      </p:sp>
      <p:sp>
        <p:nvSpPr>
          <p:cNvPr id="23555" name="Rectangle 7"/>
          <p:cNvSpPr>
            <a:spLocks noGrp="1" noChangeArrowheads="1"/>
          </p:cNvSpPr>
          <p:nvPr>
            <p:ph idx="1"/>
          </p:nvPr>
        </p:nvSpPr>
        <p:spPr/>
        <p:txBody>
          <a:bodyPr/>
          <a:lstStyle/>
          <a:p>
            <a:pPr marL="400050" indent="-400050" eaLnBrk="1" hangingPunct="1">
              <a:buSzTx/>
              <a:buFontTx/>
              <a:buAutoNum type="arabicPeriod"/>
            </a:pPr>
            <a:r>
              <a:rPr lang="en-US">
                <a:latin typeface="Arial" charset="0"/>
              </a:rPr>
              <a:t>Process yield (actual and to-date) is calculated automatically for the entire process.  For the PSP, this is the percentage of defects injected and removed before the first compile.</a:t>
            </a:r>
          </a:p>
        </p:txBody>
      </p:sp>
      <p:graphicFrame>
        <p:nvGraphicFramePr>
          <p:cNvPr id="23556" name="Object 4"/>
          <p:cNvGraphicFramePr>
            <a:graphicFrameLocks noChangeAspect="1"/>
          </p:cNvGraphicFramePr>
          <p:nvPr>
            <p:extLst>
              <p:ext uri="{D42A27DB-BD31-4B8C-83A1-F6EECF244321}">
                <p14:modId xmlns:p14="http://schemas.microsoft.com/office/powerpoint/2010/main" val="325359637"/>
              </p:ext>
            </p:extLst>
          </p:nvPr>
        </p:nvGraphicFramePr>
        <p:xfrm>
          <a:off x="1598613" y="5393204"/>
          <a:ext cx="5316537" cy="690563"/>
        </p:xfrm>
        <a:graphic>
          <a:graphicData uri="http://schemas.openxmlformats.org/presentationml/2006/ole">
            <mc:AlternateContent xmlns:mc="http://schemas.openxmlformats.org/markup-compatibility/2006">
              <mc:Choice xmlns:v="urn:schemas-microsoft-com:vml" Requires="v">
                <p:oleObj spid="_x0000_s41994" name="Equation" r:id="rId4" imgW="3505245" imgH="428557" progId="Equation.3">
                  <p:embed/>
                </p:oleObj>
              </mc:Choice>
              <mc:Fallback>
                <p:oleObj name="Equation" r:id="rId4" imgW="3505245" imgH="4285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8613" y="5393204"/>
                        <a:ext cx="5316537" cy="690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Group 1"/>
          <p:cNvGrpSpPr/>
          <p:nvPr/>
        </p:nvGrpSpPr>
        <p:grpSpPr>
          <a:xfrm>
            <a:off x="1900238" y="2334279"/>
            <a:ext cx="4919662" cy="2854325"/>
            <a:chOff x="1900238" y="2573338"/>
            <a:chExt cx="4919662" cy="2854325"/>
          </a:xfrm>
        </p:grpSpPr>
        <p:pic>
          <p:nvPicPr>
            <p:cNvPr id="23557"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0238" y="490855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8" name="Picture 8" descr="C:\Tuma\psp\PFA Dash Slides\Process tutorials\Images\Using PSP2\summar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01850" y="2573338"/>
              <a:ext cx="4718050" cy="28543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3146719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title"/>
          </p:nvPr>
        </p:nvSpPr>
        <p:spPr/>
        <p:txBody>
          <a:bodyPr>
            <a:normAutofit/>
          </a:bodyPr>
          <a:lstStyle/>
          <a:p>
            <a:pPr eaLnBrk="1" hangingPunct="1"/>
            <a:r>
              <a:rPr lang="en-US">
                <a:solidFill>
                  <a:schemeClr val="tx1"/>
                </a:solidFill>
                <a:latin typeface="Arial" charset="0"/>
              </a:rPr>
              <a:t>Code Review Rate</a:t>
            </a:r>
          </a:p>
        </p:txBody>
      </p:sp>
      <p:sp>
        <p:nvSpPr>
          <p:cNvPr id="24579" name="Rectangle 7"/>
          <p:cNvSpPr>
            <a:spLocks noGrp="1" noChangeArrowheads="1"/>
          </p:cNvSpPr>
          <p:nvPr>
            <p:ph idx="1"/>
          </p:nvPr>
        </p:nvSpPr>
        <p:spPr/>
        <p:txBody>
          <a:bodyPr/>
          <a:lstStyle/>
          <a:p>
            <a:pPr marL="457200" indent="-457200" eaLnBrk="1" hangingPunct="1">
              <a:buSzTx/>
              <a:buFontTx/>
              <a:buAutoNum type="arabicPeriod"/>
            </a:pPr>
            <a:r>
              <a:rPr lang="en-US" dirty="0">
                <a:latin typeface="Arial" charset="0"/>
              </a:rPr>
              <a:t>Code review rate (actual and to-date) is calculated automatically and is a measure of the quality of the </a:t>
            </a:r>
            <a:r>
              <a:rPr lang="en-US" dirty="0" smtClean="0">
                <a:latin typeface="Arial" charset="0"/>
              </a:rPr>
              <a:t/>
            </a:r>
            <a:br>
              <a:rPr lang="en-US" dirty="0" smtClean="0">
                <a:latin typeface="Arial" charset="0"/>
              </a:rPr>
            </a:br>
            <a:r>
              <a:rPr lang="en-US" dirty="0" smtClean="0">
                <a:latin typeface="Arial" charset="0"/>
              </a:rPr>
              <a:t>code </a:t>
            </a:r>
            <a:r>
              <a:rPr lang="en-US" dirty="0">
                <a:latin typeface="Arial" charset="0"/>
              </a:rPr>
              <a:t>review.</a:t>
            </a:r>
          </a:p>
        </p:txBody>
      </p:sp>
      <p:graphicFrame>
        <p:nvGraphicFramePr>
          <p:cNvPr id="24580" name="Object 2"/>
          <p:cNvGraphicFramePr>
            <a:graphicFrameLocks noChangeAspect="1"/>
          </p:cNvGraphicFramePr>
          <p:nvPr>
            <p:extLst>
              <p:ext uri="{D42A27DB-BD31-4B8C-83A1-F6EECF244321}">
                <p14:modId xmlns:p14="http://schemas.microsoft.com/office/powerpoint/2010/main" val="4168313788"/>
              </p:ext>
            </p:extLst>
          </p:nvPr>
        </p:nvGraphicFramePr>
        <p:xfrm>
          <a:off x="1063625" y="5400675"/>
          <a:ext cx="6386513" cy="690563"/>
        </p:xfrm>
        <a:graphic>
          <a:graphicData uri="http://schemas.openxmlformats.org/presentationml/2006/ole">
            <mc:AlternateContent xmlns:mc="http://schemas.openxmlformats.org/markup-compatibility/2006">
              <mc:Choice xmlns:v="urn:schemas-microsoft-com:vml" Requires="v">
                <p:oleObj spid="_x0000_s44042" name="Equation" r:id="rId4" imgW="4210022" imgH="428557" progId="Equation.3">
                  <p:embed/>
                </p:oleObj>
              </mc:Choice>
              <mc:Fallback>
                <p:oleObj name="Equation" r:id="rId4" imgW="4210022" imgH="4285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3625" y="5400675"/>
                        <a:ext cx="6386513" cy="690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Group 1"/>
          <p:cNvGrpSpPr/>
          <p:nvPr/>
        </p:nvGrpSpPr>
        <p:grpSpPr>
          <a:xfrm>
            <a:off x="1900238" y="2326528"/>
            <a:ext cx="4919662" cy="2854325"/>
            <a:chOff x="1900238" y="2416175"/>
            <a:chExt cx="4919662" cy="2854325"/>
          </a:xfrm>
        </p:grpSpPr>
        <p:pic>
          <p:nvPicPr>
            <p:cNvPr id="24581"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0238" y="500380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582" name="Picture 8" descr="C:\Tuma\psp\PFA Dash Slides\Process tutorials\Images\Using PSP2\summar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01850" y="2416175"/>
              <a:ext cx="4718050" cy="28543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398395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hangingPunct="1"/>
            <a:r>
              <a:rPr lang="en-US">
                <a:solidFill>
                  <a:schemeClr val="tx1"/>
                </a:solidFill>
                <a:latin typeface="Arial" charset="0"/>
              </a:rPr>
              <a:t>Ending the </a:t>
            </a:r>
            <a:r>
              <a:rPr lang="ja-JP" altLang="en-US">
                <a:solidFill>
                  <a:schemeClr val="tx1"/>
                </a:solidFill>
                <a:latin typeface="Arial" charset="0"/>
              </a:rPr>
              <a:t>“</a:t>
            </a:r>
            <a:r>
              <a:rPr lang="en-US" i="1">
                <a:solidFill>
                  <a:schemeClr val="tx1"/>
                </a:solidFill>
                <a:latin typeface="Arial" charset="0"/>
              </a:rPr>
              <a:t>Follow Along</a:t>
            </a:r>
            <a:r>
              <a:rPr lang="ja-JP" altLang="en-US">
                <a:solidFill>
                  <a:schemeClr val="tx1"/>
                </a:solidFill>
                <a:latin typeface="Arial" charset="0"/>
              </a:rPr>
              <a:t>”</a:t>
            </a:r>
            <a:r>
              <a:rPr lang="en-US">
                <a:solidFill>
                  <a:schemeClr val="tx1"/>
                </a:solidFill>
                <a:latin typeface="Arial" charset="0"/>
              </a:rPr>
              <a:t> Portion of the Tutorial</a:t>
            </a:r>
          </a:p>
        </p:txBody>
      </p:sp>
      <p:sp>
        <p:nvSpPr>
          <p:cNvPr id="9219" name="Rectangle 3"/>
          <p:cNvSpPr>
            <a:spLocks noGrp="1" noChangeArrowheads="1"/>
          </p:cNvSpPr>
          <p:nvPr>
            <p:ph idx="1"/>
          </p:nvPr>
        </p:nvSpPr>
        <p:spPr/>
        <p:txBody>
          <a:bodyPr/>
          <a:lstStyle/>
          <a:p>
            <a:pPr marL="0" indent="0" eaLnBrk="1" hangingPunct="1"/>
            <a:r>
              <a:rPr lang="en-US" sz="2000" dirty="0">
                <a:latin typeface="Arial" charset="0"/>
              </a:rPr>
              <a:t>If you have been following along in the Process Dashboard during this tutorial, you will currently have two Process Dashboard windows open.</a:t>
            </a:r>
          </a:p>
          <a:p>
            <a:pPr marL="0" indent="0" eaLnBrk="1" hangingPunct="1">
              <a:spcAft>
                <a:spcPts val="9000"/>
              </a:spcAft>
              <a:buFontTx/>
              <a:buAutoNum type="arabicPeriod"/>
            </a:pPr>
            <a:r>
              <a:rPr lang="en-US" sz="2000" dirty="0">
                <a:latin typeface="Arial" charset="0"/>
              </a:rPr>
              <a:t>The main window, which displays </a:t>
            </a:r>
            <a:r>
              <a:rPr lang="ja-JP" altLang="en-US" sz="2000" dirty="0">
                <a:latin typeface="Arial" charset="0"/>
              </a:rPr>
              <a:t>“</a:t>
            </a:r>
            <a:r>
              <a:rPr lang="en-US" sz="2000" dirty="0">
                <a:latin typeface="Arial" charset="0"/>
              </a:rPr>
              <a:t>Process Dashboard</a:t>
            </a:r>
            <a:r>
              <a:rPr lang="ja-JP" altLang="en-US" sz="2000" dirty="0">
                <a:latin typeface="Arial" charset="0"/>
              </a:rPr>
              <a:t>”</a:t>
            </a:r>
            <a:r>
              <a:rPr lang="en-US" sz="2000" dirty="0">
                <a:latin typeface="Arial" charset="0"/>
              </a:rPr>
              <a:t> in the title bar, is displaying your actual metrics data.</a:t>
            </a:r>
          </a:p>
          <a:p>
            <a:pPr marL="0" indent="0" eaLnBrk="1" hangingPunct="1">
              <a:buFontTx/>
              <a:buAutoNum type="arabicPeriod"/>
            </a:pPr>
            <a:r>
              <a:rPr lang="en-US" sz="2000" dirty="0">
                <a:latin typeface="Arial" charset="0"/>
              </a:rPr>
              <a:t>The title bar for the </a:t>
            </a:r>
            <a:r>
              <a:rPr lang="en-US" sz="2000" u="sng" dirty="0">
                <a:latin typeface="Arial" charset="0"/>
              </a:rPr>
              <a:t>second window</a:t>
            </a:r>
            <a:r>
              <a:rPr lang="en-US" sz="2000" dirty="0">
                <a:latin typeface="Arial" charset="0"/>
              </a:rPr>
              <a:t> will be displaying the name of the data backup ZIP file that you created for this tutorial. </a:t>
            </a:r>
          </a:p>
          <a:p>
            <a:pPr marL="0" indent="0" eaLnBrk="1" hangingPunct="1">
              <a:spcAft>
                <a:spcPct val="0"/>
              </a:spcAft>
            </a:pPr>
            <a:r>
              <a:rPr lang="en-US" sz="2000" dirty="0">
                <a:latin typeface="Arial" charset="0"/>
              </a:rPr>
              <a:t>Changes in this second window will be </a:t>
            </a:r>
            <a:r>
              <a:rPr lang="en-US" sz="2000" b="1" i="1" dirty="0">
                <a:latin typeface="Arial" charset="0"/>
              </a:rPr>
              <a:t>discarded</a:t>
            </a:r>
            <a:r>
              <a:rPr lang="en-US" sz="2000" dirty="0">
                <a:latin typeface="Arial" charset="0"/>
              </a:rPr>
              <a:t> when the window is closed, so it is important not to record any real data there. To prevent an accidental situation where your metrics are recorded in the wrong window, </a:t>
            </a:r>
          </a:p>
          <a:p>
            <a:pPr marL="0" indent="0" algn="ctr" eaLnBrk="1" hangingPunct="1"/>
            <a:r>
              <a:rPr lang="en-US" sz="2400" b="1" dirty="0">
                <a:solidFill>
                  <a:srgbClr val="E1041B"/>
                </a:solidFill>
                <a:latin typeface="Arial" charset="0"/>
              </a:rPr>
              <a:t>please close that second window now.</a:t>
            </a:r>
          </a:p>
        </p:txBody>
      </p:sp>
      <p:pic>
        <p:nvPicPr>
          <p:cNvPr id="25604" name="Picture 2" descr="C:\Tuma\psp\PFA Dash Slides\Images\dashboard-showing-student-profi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163" y="2616854"/>
            <a:ext cx="5537200" cy="852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5" name="Oval 4"/>
          <p:cNvSpPr>
            <a:spLocks noChangeArrowheads="1"/>
          </p:cNvSpPr>
          <p:nvPr/>
        </p:nvSpPr>
        <p:spPr bwMode="auto">
          <a:xfrm>
            <a:off x="1984375" y="3054350"/>
            <a:ext cx="1268413" cy="309563"/>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p>
        </p:txBody>
      </p:sp>
    </p:spTree>
    <p:extLst>
      <p:ext uri="{BB962C8B-B14F-4D97-AF65-F5344CB8AC3E}">
        <p14:creationId xmlns:p14="http://schemas.microsoft.com/office/powerpoint/2010/main" val="3876014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solidFill>
                  <a:schemeClr val="tx1"/>
                </a:solidFill>
                <a:latin typeface="Arial" charset="0"/>
              </a:rPr>
              <a:t>Messages to Remember</a:t>
            </a:r>
          </a:p>
        </p:txBody>
      </p:sp>
      <p:sp>
        <p:nvSpPr>
          <p:cNvPr id="26627" name="Rectangle 3"/>
          <p:cNvSpPr>
            <a:spLocks noGrp="1" noChangeArrowheads="1"/>
          </p:cNvSpPr>
          <p:nvPr>
            <p:ph idx="1"/>
          </p:nvPr>
        </p:nvSpPr>
        <p:spPr/>
        <p:txBody>
          <a:bodyPr/>
          <a:lstStyle/>
          <a:p>
            <a:pPr marL="0" indent="0" eaLnBrk="1" hangingPunct="1"/>
            <a:r>
              <a:rPr lang="en-US">
                <a:latin typeface="Arial" charset="0"/>
              </a:rPr>
              <a:t>You will see more improvement from design and code reviews than any other process change you make.</a:t>
            </a:r>
          </a:p>
          <a:p>
            <a:pPr lvl="1" eaLnBrk="1" hangingPunct="1"/>
            <a:r>
              <a:rPr lang="en-US">
                <a:latin typeface="Arial" charset="0"/>
              </a:rPr>
              <a:t>Quality will improve.</a:t>
            </a:r>
          </a:p>
          <a:p>
            <a:pPr lvl="1" eaLnBrk="1" hangingPunct="1"/>
            <a:r>
              <a:rPr lang="en-US">
                <a:latin typeface="Arial" charset="0"/>
              </a:rPr>
              <a:t>Productivity will increase.</a:t>
            </a:r>
          </a:p>
          <a:p>
            <a:pPr marL="0" indent="0" eaLnBrk="1" hangingPunct="1"/>
            <a:endParaRPr lang="en-US">
              <a:latin typeface="Arial" charset="0"/>
            </a:endParaRPr>
          </a:p>
          <a:p>
            <a:pPr marL="0" indent="0" eaLnBrk="1" hangingPunct="1"/>
            <a:r>
              <a:rPr lang="en-US">
                <a:latin typeface="Arial" charset="0"/>
              </a:rPr>
              <a:t>PSP2 provides data that allows you to</a:t>
            </a:r>
          </a:p>
          <a:p>
            <a:pPr lvl="1" eaLnBrk="1" hangingPunct="1"/>
            <a:r>
              <a:rPr lang="en-US">
                <a:latin typeface="Arial" charset="0"/>
              </a:rPr>
              <a:t>plan for specific quality levels</a:t>
            </a:r>
          </a:p>
          <a:p>
            <a:pPr lvl="1" eaLnBrk="1" hangingPunct="1"/>
            <a:r>
              <a:rPr lang="en-US">
                <a:latin typeface="Arial" charset="0"/>
              </a:rPr>
              <a:t>control quality during development</a:t>
            </a:r>
          </a:p>
          <a:p>
            <a:pPr lvl="1" eaLnBrk="1" hangingPunct="1"/>
            <a:r>
              <a:rPr lang="en-US">
                <a:latin typeface="Arial" charset="0"/>
              </a:rPr>
              <a:t>improve the quality of your PSP</a:t>
            </a:r>
          </a:p>
          <a:p>
            <a:pPr lvl="1" eaLnBrk="1" hangingPunct="1"/>
            <a:r>
              <a:rPr lang="en-US">
                <a:latin typeface="Arial" charset="0"/>
              </a:rPr>
              <a:t>increase productivity without sacrificing quality</a:t>
            </a:r>
          </a:p>
        </p:txBody>
      </p:sp>
    </p:spTree>
    <p:extLst>
      <p:ext uri="{BB962C8B-B14F-4D97-AF65-F5344CB8AC3E}">
        <p14:creationId xmlns:p14="http://schemas.microsoft.com/office/powerpoint/2010/main" val="1022997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046538" cy="2540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411987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solidFill>
                  <a:schemeClr val="tx1"/>
                </a:solidFill>
                <a:latin typeface="Arial" charset="0"/>
              </a:rPr>
              <a:t>Tutorial Objectives</a:t>
            </a:r>
          </a:p>
        </p:txBody>
      </p:sp>
      <p:sp>
        <p:nvSpPr>
          <p:cNvPr id="4099" name="Rectangle 3"/>
          <p:cNvSpPr>
            <a:spLocks noGrp="1" noChangeArrowheads="1"/>
          </p:cNvSpPr>
          <p:nvPr>
            <p:ph idx="1"/>
          </p:nvPr>
        </p:nvSpPr>
        <p:spPr/>
        <p:txBody>
          <a:bodyPr/>
          <a:lstStyle/>
          <a:p>
            <a:pPr marL="0" indent="0" eaLnBrk="1" hangingPunct="1"/>
            <a:r>
              <a:rPr lang="en-US">
                <a:latin typeface="Arial" charset="0"/>
              </a:rPr>
              <a:t>After this tutorial, you will</a:t>
            </a:r>
          </a:p>
          <a:p>
            <a:pPr lvl="1" eaLnBrk="1" hangingPunct="1"/>
            <a:r>
              <a:rPr lang="en-US">
                <a:latin typeface="Arial" charset="0"/>
              </a:rPr>
              <a:t>understand the process changes introduced in PSP2</a:t>
            </a:r>
          </a:p>
          <a:p>
            <a:pPr lvl="1" eaLnBrk="1" hangingPunct="1"/>
            <a:r>
              <a:rPr lang="en-US">
                <a:latin typeface="Arial" charset="0"/>
              </a:rPr>
              <a:t>know how to use PSP2</a:t>
            </a:r>
          </a:p>
          <a:p>
            <a:pPr lvl="1" eaLnBrk="1" hangingPunct="1"/>
            <a:r>
              <a:rPr lang="en-US">
                <a:latin typeface="Arial" charset="0"/>
              </a:rPr>
              <a:t>be prepared to use PSP2 for program 3</a:t>
            </a:r>
          </a:p>
        </p:txBody>
      </p:sp>
    </p:spTree>
    <p:extLst>
      <p:ext uri="{BB962C8B-B14F-4D97-AF65-F5344CB8AC3E}">
        <p14:creationId xmlns:p14="http://schemas.microsoft.com/office/powerpoint/2010/main" val="2520441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solidFill>
                  <a:schemeClr val="tx1"/>
                </a:solidFill>
                <a:latin typeface="Arial" charset="0"/>
              </a:rPr>
              <a:t>PSP2 Objectives</a:t>
            </a:r>
          </a:p>
        </p:txBody>
      </p:sp>
      <p:sp>
        <p:nvSpPr>
          <p:cNvPr id="5123" name="Rectangle 3"/>
          <p:cNvSpPr>
            <a:spLocks noGrp="1" noChangeArrowheads="1"/>
          </p:cNvSpPr>
          <p:nvPr>
            <p:ph idx="1"/>
          </p:nvPr>
        </p:nvSpPr>
        <p:spPr/>
        <p:txBody>
          <a:bodyPr/>
          <a:lstStyle/>
          <a:p>
            <a:pPr marL="0" indent="0" eaLnBrk="1" hangingPunct="1"/>
            <a:r>
              <a:rPr lang="en-US">
                <a:latin typeface="Arial" charset="0"/>
              </a:rPr>
              <a:t>The objectives of PSP2 are to</a:t>
            </a:r>
          </a:p>
          <a:p>
            <a:pPr lvl="1" eaLnBrk="1" hangingPunct="1"/>
            <a:r>
              <a:rPr lang="en-US">
                <a:latin typeface="Arial" charset="0"/>
              </a:rPr>
              <a:t>introduce quality planning</a:t>
            </a:r>
          </a:p>
          <a:p>
            <a:pPr lvl="1" eaLnBrk="1" hangingPunct="1"/>
            <a:r>
              <a:rPr lang="en-US">
                <a:latin typeface="Arial" charset="0"/>
              </a:rPr>
              <a:t>introduce personal reviews before testing</a:t>
            </a:r>
          </a:p>
          <a:p>
            <a:pPr lvl="1" eaLnBrk="1" hangingPunct="1"/>
            <a:r>
              <a:rPr lang="en-US">
                <a:latin typeface="Arial" charset="0"/>
              </a:rPr>
              <a:t>demonstrate the value of reviewing your work</a:t>
            </a:r>
          </a:p>
          <a:p>
            <a:pPr lvl="1" eaLnBrk="1" hangingPunct="1"/>
            <a:r>
              <a:rPr lang="en-US">
                <a:latin typeface="Arial" charset="0"/>
              </a:rPr>
              <a:t>improve the quality of the programs you develop by reducing the number of defects that escape into test and post-release.</a:t>
            </a:r>
          </a:p>
        </p:txBody>
      </p:sp>
    </p:spTree>
    <p:extLst>
      <p:ext uri="{BB962C8B-B14F-4D97-AF65-F5344CB8AC3E}">
        <p14:creationId xmlns:p14="http://schemas.microsoft.com/office/powerpoint/2010/main" val="2652101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solidFill>
                  <a:schemeClr val="tx1"/>
                </a:solidFill>
                <a:latin typeface="Arial" charset="0"/>
              </a:rPr>
              <a:t>Process Changes Introduced with PSP2</a:t>
            </a:r>
          </a:p>
        </p:txBody>
      </p:sp>
      <p:sp>
        <p:nvSpPr>
          <p:cNvPr id="6147" name="Rectangle 5"/>
          <p:cNvSpPr>
            <a:spLocks noGrp="1" noChangeArrowheads="1"/>
          </p:cNvSpPr>
          <p:nvPr>
            <p:ph idx="1"/>
          </p:nvPr>
        </p:nvSpPr>
        <p:spPr/>
        <p:txBody>
          <a:bodyPr/>
          <a:lstStyle/>
          <a:p>
            <a:pPr marL="0" indent="0" eaLnBrk="1" hangingPunct="1"/>
            <a:r>
              <a:rPr lang="en-US">
                <a:latin typeface="Arial" charset="0"/>
              </a:rPr>
              <a:t>Planning process</a:t>
            </a:r>
          </a:p>
          <a:p>
            <a:pPr lvl="1" eaLnBrk="1" hangingPunct="1"/>
            <a:r>
              <a:rPr lang="en-US">
                <a:latin typeface="Arial" charset="0"/>
              </a:rPr>
              <a:t>Quality planning has been added to the process.</a:t>
            </a:r>
          </a:p>
          <a:p>
            <a:pPr lvl="1" eaLnBrk="1" hangingPunct="1"/>
            <a:r>
              <a:rPr lang="en-US">
                <a:latin typeface="Arial" charset="0"/>
              </a:rPr>
              <a:t>The project plan summary form has been modified to support quality planning and tracking, and the new personal review phases.</a:t>
            </a:r>
          </a:p>
          <a:p>
            <a:pPr marL="0" indent="0" eaLnBrk="1" hangingPunct="1"/>
            <a:r>
              <a:rPr lang="en-US">
                <a:latin typeface="Arial" charset="0"/>
              </a:rPr>
              <a:t>Development process</a:t>
            </a:r>
          </a:p>
          <a:p>
            <a:pPr lvl="1" eaLnBrk="1" hangingPunct="1"/>
            <a:r>
              <a:rPr lang="en-US">
                <a:latin typeface="Arial" charset="0"/>
              </a:rPr>
              <a:t>Design review and code review phases have been added to PSP2.</a:t>
            </a:r>
          </a:p>
          <a:p>
            <a:pPr lvl="1" eaLnBrk="1" hangingPunct="1"/>
            <a:r>
              <a:rPr lang="en-US">
                <a:latin typeface="Arial" charset="0"/>
              </a:rPr>
              <a:t>Design review and code review scripts and checklists have been incorporated into PSP2.</a:t>
            </a:r>
          </a:p>
          <a:p>
            <a:pPr marL="0" indent="0" eaLnBrk="1" hangingPunct="1"/>
            <a:endParaRPr lang="en-US">
              <a:latin typeface="Arial" charset="0"/>
            </a:endParaRPr>
          </a:p>
          <a:p>
            <a:pPr marL="0" indent="0" eaLnBrk="1" hangingPunct="1"/>
            <a:endParaRPr lang="en-US">
              <a:latin typeface="Arial" charset="0"/>
            </a:endParaRPr>
          </a:p>
        </p:txBody>
      </p:sp>
    </p:spTree>
    <p:extLst>
      <p:ext uri="{BB962C8B-B14F-4D97-AF65-F5344CB8AC3E}">
        <p14:creationId xmlns:p14="http://schemas.microsoft.com/office/powerpoint/2010/main" val="3740988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solidFill>
                  <a:schemeClr val="tx1"/>
                </a:solidFill>
                <a:latin typeface="Arial" charset="0"/>
              </a:rPr>
              <a:t>Quality Planning</a:t>
            </a:r>
          </a:p>
        </p:txBody>
      </p:sp>
      <p:sp>
        <p:nvSpPr>
          <p:cNvPr id="7171" name="Rectangle 3"/>
          <p:cNvSpPr>
            <a:spLocks noGrp="1" noChangeArrowheads="1"/>
          </p:cNvSpPr>
          <p:nvPr>
            <p:ph idx="1"/>
          </p:nvPr>
        </p:nvSpPr>
        <p:spPr/>
        <p:txBody>
          <a:bodyPr/>
          <a:lstStyle/>
          <a:p>
            <a:pPr marL="0" indent="0" eaLnBrk="1" hangingPunct="1"/>
            <a:r>
              <a:rPr lang="en-US" dirty="0">
                <a:latin typeface="Arial" charset="0"/>
              </a:rPr>
              <a:t>Quality planning involves producing a quality plan that includes personal reviews of the designs you create and the code that </a:t>
            </a:r>
            <a:r>
              <a:rPr lang="en-US" dirty="0" smtClean="0">
                <a:latin typeface="Arial" charset="0"/>
              </a:rPr>
              <a:t/>
            </a:r>
            <a:br>
              <a:rPr lang="en-US" dirty="0" smtClean="0">
                <a:latin typeface="Arial" charset="0"/>
              </a:rPr>
            </a:br>
            <a:r>
              <a:rPr lang="en-US" dirty="0" smtClean="0">
                <a:latin typeface="Arial" charset="0"/>
              </a:rPr>
              <a:t>you </a:t>
            </a:r>
            <a:r>
              <a:rPr lang="en-US" dirty="0">
                <a:latin typeface="Arial" charset="0"/>
              </a:rPr>
              <a:t>write.</a:t>
            </a:r>
          </a:p>
          <a:p>
            <a:pPr lvl="1" eaLnBrk="1" hangingPunct="1"/>
            <a:r>
              <a:rPr lang="en-US" dirty="0">
                <a:latin typeface="Arial" charset="0"/>
              </a:rPr>
              <a:t>Estimate the time to spend in design and code reviews.</a:t>
            </a:r>
          </a:p>
          <a:p>
            <a:pPr lvl="1" eaLnBrk="1" hangingPunct="1"/>
            <a:r>
              <a:rPr lang="en-US" dirty="0">
                <a:latin typeface="Arial" charset="0"/>
              </a:rPr>
              <a:t>Estimate the defects you will find in design and code reviews.</a:t>
            </a:r>
          </a:p>
          <a:p>
            <a:pPr lvl="1" eaLnBrk="1" hangingPunct="1"/>
            <a:r>
              <a:rPr lang="en-US" dirty="0">
                <a:latin typeface="Arial" charset="0"/>
              </a:rPr>
              <a:t>Decrease the defects removed in the compile and unit test phases by the number of defects found in design and code reviews.</a:t>
            </a:r>
          </a:p>
          <a:p>
            <a:pPr lvl="1" eaLnBrk="1" hangingPunct="1"/>
            <a:r>
              <a:rPr lang="en-US" dirty="0">
                <a:latin typeface="Arial" charset="0"/>
              </a:rPr>
              <a:t>Decrease the time allocated to the unit test phase to account for the reduction in time spent removing defects.</a:t>
            </a:r>
          </a:p>
        </p:txBody>
      </p:sp>
    </p:spTree>
    <p:extLst>
      <p:ext uri="{BB962C8B-B14F-4D97-AF65-F5344CB8AC3E}">
        <p14:creationId xmlns:p14="http://schemas.microsoft.com/office/powerpoint/2010/main" val="1147661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solidFill>
                  <a:schemeClr val="tx1"/>
                </a:solidFill>
                <a:latin typeface="Arial" charset="0"/>
              </a:rPr>
              <a:t>PSP2 Exercise</a:t>
            </a:r>
          </a:p>
        </p:txBody>
      </p:sp>
      <p:sp>
        <p:nvSpPr>
          <p:cNvPr id="8195" name="Rectangle 3"/>
          <p:cNvSpPr>
            <a:spLocks noGrp="1" noChangeArrowheads="1"/>
          </p:cNvSpPr>
          <p:nvPr>
            <p:ph idx="1"/>
          </p:nvPr>
        </p:nvSpPr>
        <p:spPr/>
        <p:txBody>
          <a:bodyPr/>
          <a:lstStyle/>
          <a:p>
            <a:pPr marL="0" indent="0" eaLnBrk="1" hangingPunct="1"/>
            <a:r>
              <a:rPr lang="en-US" dirty="0">
                <a:latin typeface="Arial" charset="0"/>
              </a:rPr>
              <a:t>This exercise will walk you through planning the first PSP2 project.</a:t>
            </a:r>
          </a:p>
          <a:p>
            <a:pPr marL="574675" lvl="1" indent="-403225" eaLnBrk="1" hangingPunct="1">
              <a:buFontTx/>
              <a:buAutoNum type="arabicPeriod"/>
            </a:pPr>
            <a:r>
              <a:rPr lang="en-US" dirty="0">
                <a:latin typeface="Arial" charset="0"/>
              </a:rPr>
              <a:t>Open your Process Dashboard, and choose </a:t>
            </a:r>
            <a:r>
              <a:rPr lang="ja-JP" altLang="en-US" dirty="0">
                <a:latin typeface="Arial" charset="0"/>
              </a:rPr>
              <a:t>“</a:t>
            </a:r>
            <a:r>
              <a:rPr lang="en-US" dirty="0">
                <a:latin typeface="Arial" charset="0"/>
              </a:rPr>
              <a:t>C </a:t>
            </a:r>
            <a:r>
              <a:rPr lang="en-US" dirty="0">
                <a:latin typeface="Times New Roman" charset="0"/>
                <a:cs typeface="Times New Roman" charset="0"/>
              </a:rPr>
              <a:t>→</a:t>
            </a:r>
            <a:r>
              <a:rPr lang="en-US" dirty="0">
                <a:latin typeface="Arial" charset="0"/>
              </a:rPr>
              <a:t> Tools </a:t>
            </a:r>
            <a:r>
              <a:rPr lang="en-US" dirty="0">
                <a:latin typeface="Times New Roman" charset="0"/>
                <a:cs typeface="Times New Roman" charset="0"/>
              </a:rPr>
              <a:t>→</a:t>
            </a:r>
            <a:r>
              <a:rPr lang="en-US" dirty="0">
                <a:latin typeface="Arial" charset="0"/>
              </a:rPr>
              <a:t> Save Data Backup.</a:t>
            </a:r>
            <a:r>
              <a:rPr lang="ja-JP" altLang="en-US" dirty="0">
                <a:latin typeface="Arial" charset="0"/>
              </a:rPr>
              <a:t>”</a:t>
            </a:r>
            <a:endParaRPr lang="en-US" dirty="0">
              <a:latin typeface="Arial" charset="0"/>
            </a:endParaRPr>
          </a:p>
          <a:p>
            <a:pPr marL="574675" lvl="1" indent="-403225" eaLnBrk="1" hangingPunct="1">
              <a:buFontTx/>
              <a:buAutoNum type="arabicPeriod"/>
            </a:pPr>
            <a:r>
              <a:rPr lang="en-US" dirty="0">
                <a:latin typeface="Arial" charset="0"/>
              </a:rPr>
              <a:t>Save the data backup ZIP file to a convenient location.</a:t>
            </a:r>
          </a:p>
          <a:p>
            <a:pPr marL="574675" lvl="1" indent="-403225" eaLnBrk="1" hangingPunct="1">
              <a:buFontTx/>
              <a:buAutoNum type="arabicPeriod"/>
            </a:pPr>
            <a:r>
              <a:rPr lang="en-US" dirty="0">
                <a:latin typeface="Arial" charset="0"/>
              </a:rPr>
              <a:t>Then, choose </a:t>
            </a:r>
            <a:r>
              <a:rPr lang="ja-JP" altLang="en-US" dirty="0">
                <a:latin typeface="Arial" charset="0"/>
              </a:rPr>
              <a:t>“</a:t>
            </a:r>
            <a:r>
              <a:rPr lang="en-US" dirty="0">
                <a:latin typeface="Arial" charset="0"/>
              </a:rPr>
              <a:t>C </a:t>
            </a:r>
            <a:r>
              <a:rPr lang="en-US" dirty="0">
                <a:latin typeface="Times New Roman" charset="0"/>
                <a:cs typeface="Times New Roman" charset="0"/>
              </a:rPr>
              <a:t>→</a:t>
            </a:r>
            <a:r>
              <a:rPr lang="en-US" dirty="0">
                <a:latin typeface="Arial" charset="0"/>
              </a:rPr>
              <a:t> Tools </a:t>
            </a:r>
            <a:r>
              <a:rPr lang="en-US" dirty="0">
                <a:latin typeface="Times New Roman" charset="0"/>
                <a:cs typeface="Times New Roman" charset="0"/>
              </a:rPr>
              <a:t>→</a:t>
            </a:r>
            <a:r>
              <a:rPr lang="en-US" dirty="0">
                <a:latin typeface="Arial" charset="0"/>
              </a:rPr>
              <a:t> Open Dataset.</a:t>
            </a:r>
            <a:r>
              <a:rPr lang="ja-JP" altLang="en-US" dirty="0">
                <a:latin typeface="Arial" charset="0"/>
              </a:rPr>
              <a:t>”</a:t>
            </a:r>
            <a:r>
              <a:rPr lang="en-US" dirty="0">
                <a:latin typeface="Arial" charset="0"/>
              </a:rPr>
              <a:t> Open the ZIP file you just created.</a:t>
            </a:r>
          </a:p>
          <a:p>
            <a:pPr marL="574675" lvl="1" indent="-403225" eaLnBrk="1" hangingPunct="1">
              <a:buFontTx/>
              <a:buAutoNum type="arabicPeriod"/>
            </a:pPr>
            <a:r>
              <a:rPr lang="en-US" dirty="0">
                <a:latin typeface="Arial" charset="0"/>
              </a:rPr>
              <a:t>A second Process Dashboard window will open, showing the name of the ZIP file in the title bar.  </a:t>
            </a:r>
          </a:p>
          <a:p>
            <a:pPr marL="574675" lvl="1" indent="-403225" eaLnBrk="1" hangingPunct="1">
              <a:buFontTx/>
              <a:buAutoNum type="arabicPeriod"/>
            </a:pPr>
            <a:r>
              <a:rPr lang="en-US" dirty="0">
                <a:latin typeface="Arial" charset="0"/>
              </a:rPr>
              <a:t>In this second window, select Program 3 and follow along as we discuss the steps in PSP2.</a:t>
            </a:r>
          </a:p>
        </p:txBody>
      </p:sp>
    </p:spTree>
    <p:extLst>
      <p:ext uri="{BB962C8B-B14F-4D97-AF65-F5344CB8AC3E}">
        <p14:creationId xmlns:p14="http://schemas.microsoft.com/office/powerpoint/2010/main" val="2034959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solidFill>
                  <a:schemeClr val="tx1"/>
                </a:solidFill>
                <a:latin typeface="Arial" charset="0"/>
              </a:rPr>
              <a:t>PSP2 Planning Script</a:t>
            </a:r>
          </a:p>
        </p:txBody>
      </p:sp>
      <p:sp>
        <p:nvSpPr>
          <p:cNvPr id="9219" name="Rectangle 40"/>
          <p:cNvSpPr>
            <a:spLocks noChangeArrowheads="1"/>
          </p:cNvSpPr>
          <p:nvPr/>
        </p:nvSpPr>
        <p:spPr bwMode="auto">
          <a:xfrm>
            <a:off x="0" y="17970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sp>
        <p:nvSpPr>
          <p:cNvPr id="9220" name="Rectangle 152"/>
          <p:cNvSpPr>
            <a:spLocks noChangeArrowheads="1"/>
          </p:cNvSpPr>
          <p:nvPr/>
        </p:nvSpPr>
        <p:spPr bwMode="auto">
          <a:xfrm>
            <a:off x="0" y="509270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sp>
        <p:nvSpPr>
          <p:cNvPr id="9221" name="Rectangle 202"/>
          <p:cNvSpPr>
            <a:spLocks noChangeArrowheads="1"/>
          </p:cNvSpPr>
          <p:nvPr/>
        </p:nvSpPr>
        <p:spPr bwMode="auto">
          <a:xfrm>
            <a:off x="0" y="17970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sp>
        <p:nvSpPr>
          <p:cNvPr id="9222" name="Rectangle 314"/>
          <p:cNvSpPr>
            <a:spLocks noChangeArrowheads="1"/>
          </p:cNvSpPr>
          <p:nvPr/>
        </p:nvSpPr>
        <p:spPr bwMode="auto">
          <a:xfrm>
            <a:off x="0" y="509270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spAutoFit/>
          </a:bodyPr>
          <a:lstStyle/>
          <a:p>
            <a:endParaRPr lang="en-US" sz="1800"/>
          </a:p>
        </p:txBody>
      </p:sp>
      <p:pic>
        <p:nvPicPr>
          <p:cNvPr id="9223" name="Picture 2" descr="C:\Tuma\psp\PFA Dash Slides\My Edits to the Process tutorials\Images\Using PSP2\psp2-planning-scrip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01537"/>
            <a:ext cx="7696200" cy="50915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4211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solidFill>
                  <a:schemeClr val="tx1"/>
                </a:solidFill>
                <a:latin typeface="Arial" charset="0"/>
              </a:rPr>
              <a:t>Initial Planning Steps</a:t>
            </a:r>
          </a:p>
        </p:txBody>
      </p:sp>
      <p:sp>
        <p:nvSpPr>
          <p:cNvPr id="10243" name="Rectangle 3"/>
          <p:cNvSpPr>
            <a:spLocks noGrp="1" noChangeArrowheads="1"/>
          </p:cNvSpPr>
          <p:nvPr>
            <p:ph idx="1"/>
          </p:nvPr>
        </p:nvSpPr>
        <p:spPr/>
        <p:txBody>
          <a:bodyPr/>
          <a:lstStyle/>
          <a:p>
            <a:pPr marL="0" indent="0" eaLnBrk="1" hangingPunct="1"/>
            <a:r>
              <a:rPr lang="en-US" dirty="0">
                <a:latin typeface="Arial" charset="0"/>
              </a:rPr>
              <a:t>Press the play button to start logging time to the plan phase.  Then:</a:t>
            </a:r>
          </a:p>
          <a:p>
            <a:pPr lvl="1" eaLnBrk="1" hangingPunct="1"/>
            <a:r>
              <a:rPr lang="en-US" dirty="0">
                <a:latin typeface="Arial" charset="0"/>
              </a:rPr>
              <a:t>Make sure you understand the requirements – you</a:t>
            </a:r>
            <a:r>
              <a:rPr lang="ja-JP" altLang="en-US" dirty="0">
                <a:latin typeface="Arial" charset="0"/>
              </a:rPr>
              <a:t>’</a:t>
            </a:r>
            <a:r>
              <a:rPr lang="en-US" dirty="0" err="1">
                <a:latin typeface="Arial" charset="0"/>
              </a:rPr>
              <a:t>ll</a:t>
            </a:r>
            <a:r>
              <a:rPr lang="en-US" dirty="0">
                <a:latin typeface="Arial" charset="0"/>
              </a:rPr>
              <a:t> use the requirements for program 1 in this tutorial (see next slide).</a:t>
            </a:r>
          </a:p>
          <a:p>
            <a:pPr lvl="1" eaLnBrk="1" hangingPunct="1"/>
            <a:r>
              <a:rPr lang="en-US" dirty="0">
                <a:latin typeface="Arial" charset="0"/>
              </a:rPr>
              <a:t>Create a conceptual design.</a:t>
            </a:r>
          </a:p>
          <a:p>
            <a:pPr lvl="1" eaLnBrk="1" hangingPunct="1"/>
            <a:r>
              <a:rPr lang="en-US" dirty="0">
                <a:latin typeface="Arial" charset="0"/>
              </a:rPr>
              <a:t>Open the Size Estimating Template in the tool and enter the conceptual design.</a:t>
            </a:r>
          </a:p>
          <a:p>
            <a:pPr lvl="1" eaLnBrk="1" hangingPunct="1"/>
            <a:r>
              <a:rPr lang="en-US" dirty="0">
                <a:latin typeface="Arial" charset="0"/>
              </a:rPr>
              <a:t>Open the PROBE Wizard.</a:t>
            </a:r>
          </a:p>
          <a:p>
            <a:pPr lvl="2" eaLnBrk="1" hangingPunct="1"/>
            <a:r>
              <a:rPr lang="en-US" dirty="0">
                <a:latin typeface="Arial" charset="0"/>
              </a:rPr>
              <a:t>Complete the size estimate by selecting PROBE method C.</a:t>
            </a:r>
          </a:p>
          <a:p>
            <a:pPr lvl="2" eaLnBrk="1" hangingPunct="1"/>
            <a:r>
              <a:rPr lang="en-US" dirty="0">
                <a:latin typeface="Arial" charset="0"/>
              </a:rPr>
              <a:t>Complete the time estimate by selecting PROBE method C.</a:t>
            </a:r>
          </a:p>
        </p:txBody>
      </p:sp>
    </p:spTree>
    <p:extLst>
      <p:ext uri="{BB962C8B-B14F-4D97-AF65-F5344CB8AC3E}">
        <p14:creationId xmlns:p14="http://schemas.microsoft.com/office/powerpoint/2010/main" val="648125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85</TotalTime>
  <Words>1964</Words>
  <Application>Microsoft Office PowerPoint</Application>
  <PresentationFormat>On-screen Show (4:3)</PresentationFormat>
  <Paragraphs>179</Paragraphs>
  <Slides>26</Slides>
  <Notes>25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MS PGothic</vt:lpstr>
      <vt:lpstr>Arial</vt:lpstr>
      <vt:lpstr>Calibri</vt:lpstr>
      <vt:lpstr>Times New Roman</vt:lpstr>
      <vt:lpstr>Wingdings</vt:lpstr>
      <vt:lpstr>PSP Template</vt:lpstr>
      <vt:lpstr>Equation</vt:lpstr>
      <vt:lpstr>PSP Fundamentals Tutorial: Using PSP2 with Process Dashboard</vt:lpstr>
      <vt:lpstr>PowerPoint Presentation</vt:lpstr>
      <vt:lpstr>Tutorial Objectives</vt:lpstr>
      <vt:lpstr>PSP2 Objectives</vt:lpstr>
      <vt:lpstr>Process Changes Introduced with PSP2</vt:lpstr>
      <vt:lpstr>Quality Planning</vt:lpstr>
      <vt:lpstr>PSP2 Exercise</vt:lpstr>
      <vt:lpstr>PSP2 Planning Script</vt:lpstr>
      <vt:lpstr>Initial Planning Steps</vt:lpstr>
      <vt:lpstr>Exercise Program Requirements</vt:lpstr>
      <vt:lpstr>Estimating Review Times</vt:lpstr>
      <vt:lpstr>Estimating Reviews Using Time Ratios</vt:lpstr>
      <vt:lpstr>Adjusting Your Time in Phase Plan</vt:lpstr>
      <vt:lpstr>Estimating Defects Removed in Reviews</vt:lpstr>
      <vt:lpstr>Example: Estimating Defects Removed in Reviews</vt:lpstr>
      <vt:lpstr>Review Your Quality Plan</vt:lpstr>
      <vt:lpstr>Additional Quality Measures</vt:lpstr>
      <vt:lpstr>Defect Removal Efficiency</vt:lpstr>
      <vt:lpstr>Defect Removal Leverage</vt:lpstr>
      <vt:lpstr>Test Defects Per KLOC</vt:lpstr>
      <vt:lpstr>Total Defects Per KLOC</vt:lpstr>
      <vt:lpstr>Yield</vt:lpstr>
      <vt:lpstr>Code Review Rate</vt:lpstr>
      <vt:lpstr>Ending the “Follow Along” Portion of the Tutorial</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21</cp:revision>
  <cp:lastPrinted>2015-11-05T19:18:24Z</cp:lastPrinted>
  <dcterms:created xsi:type="dcterms:W3CDTF">2016-03-14T18:33:10Z</dcterms:created>
  <dcterms:modified xsi:type="dcterms:W3CDTF">2018-09-06T00:15:03Z</dcterms:modified>
</cp:coreProperties>
</file>